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82.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5117" r:id="rId1"/>
  </p:sldMasterIdLst>
  <p:notesMasterIdLst>
    <p:notesMasterId r:id="rId14"/>
  </p:notesMasterIdLst>
  <p:handoutMasterIdLst>
    <p:handoutMasterId r:id="rId15"/>
  </p:handoutMasterIdLst>
  <p:sldIdLst>
    <p:sldId id="363" r:id="rId2"/>
    <p:sldId id="362" r:id="rId3"/>
    <p:sldId id="372" r:id="rId4"/>
    <p:sldId id="365" r:id="rId5"/>
    <p:sldId id="369" r:id="rId6"/>
    <p:sldId id="370" r:id="rId7"/>
    <p:sldId id="373" r:id="rId8"/>
    <p:sldId id="375" r:id="rId9"/>
    <p:sldId id="374" r:id="rId10"/>
    <p:sldId id="376" r:id="rId11"/>
    <p:sldId id="379" r:id="rId12"/>
    <p:sldId id="364" r:id="rId13"/>
  </p:sldIdLst>
  <p:sldSz cx="12192000" cy="6858000"/>
  <p:notesSz cx="6950075" cy="9236075"/>
  <p:custShowLst>
    <p:custShow name="Format Guide Workshop" id="0">
      <p:sldLst/>
    </p:custShow>
  </p:custShowLst>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45" autoAdjust="0"/>
    <p:restoredTop sz="96327" autoAdjust="0"/>
  </p:normalViewPr>
  <p:slideViewPr>
    <p:cSldViewPr snapToGrid="0">
      <p:cViewPr>
        <p:scale>
          <a:sx n="80" d="100"/>
          <a:sy n="80" d="100"/>
        </p:scale>
        <p:origin x="998" y="158"/>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p:scale>
          <a:sx n="75" d="100"/>
          <a:sy n="75" d="100"/>
        </p:scale>
        <p:origin x="2574" y="444"/>
      </p:cViewPr>
      <p:guideLst/>
    </p:cSldViewPr>
  </p:notesViewPr>
  <p:gridSpacing cx="39601" cy="39601"/>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3"/>
            <a:ext cx="3011699" cy="463408"/>
          </a:xfrm>
          <a:prstGeom prst="rect">
            <a:avLst/>
          </a:prstGeom>
        </p:spPr>
        <p:txBody>
          <a:bodyPr vert="horz" lIns="92492" tIns="46246" rIns="92492" bIns="46246" rtlCol="0"/>
          <a:lstStyle>
            <a:lvl1pPr algn="l">
              <a:defRPr sz="1200"/>
            </a:lvl1pPr>
          </a:lstStyle>
          <a:p>
            <a:endParaRPr lang="en-US" sz="800" dirty="0"/>
          </a:p>
        </p:txBody>
      </p:sp>
      <p:sp>
        <p:nvSpPr>
          <p:cNvPr id="3" name="Date Placeholder 2"/>
          <p:cNvSpPr>
            <a:spLocks noGrp="1"/>
          </p:cNvSpPr>
          <p:nvPr>
            <p:ph type="dt" sz="quarter" idx="1"/>
          </p:nvPr>
        </p:nvSpPr>
        <p:spPr>
          <a:xfrm>
            <a:off x="3936770" y="3"/>
            <a:ext cx="3011699" cy="463408"/>
          </a:xfrm>
          <a:prstGeom prst="rect">
            <a:avLst/>
          </a:prstGeom>
        </p:spPr>
        <p:txBody>
          <a:bodyPr vert="horz" lIns="92492" tIns="46246" rIns="92492" bIns="46246" rtlCol="0"/>
          <a:lstStyle>
            <a:lvl1pPr algn="r">
              <a:defRPr sz="1200"/>
            </a:lvl1pPr>
          </a:lstStyle>
          <a:p>
            <a:fld id="{57691E93-EF64-46CC-85E2-BBB5BEDB9501}" type="datetimeFigureOut">
              <a:rPr lang="en-US" sz="800"/>
              <a:t>8/6/2023</a:t>
            </a:fld>
            <a:endParaRPr lang="en-US" sz="800" dirty="0"/>
          </a:p>
        </p:txBody>
      </p:sp>
      <p:sp>
        <p:nvSpPr>
          <p:cNvPr id="4" name="Footer Placeholder 3"/>
          <p:cNvSpPr>
            <a:spLocks noGrp="1"/>
          </p:cNvSpPr>
          <p:nvPr>
            <p:ph type="ftr" sz="quarter" idx="2"/>
          </p:nvPr>
        </p:nvSpPr>
        <p:spPr>
          <a:xfrm>
            <a:off x="2" y="8772671"/>
            <a:ext cx="3011699" cy="463407"/>
          </a:xfrm>
          <a:prstGeom prst="rect">
            <a:avLst/>
          </a:prstGeom>
        </p:spPr>
        <p:txBody>
          <a:bodyPr vert="horz" lIns="92492" tIns="46246" rIns="92492" bIns="46246" rtlCol="0" anchor="b"/>
          <a:lstStyle>
            <a:lvl1pPr algn="l">
              <a:defRPr sz="1200"/>
            </a:lvl1pPr>
          </a:lstStyle>
          <a:p>
            <a:endParaRPr lang="en-US" sz="800" dirty="0"/>
          </a:p>
        </p:txBody>
      </p:sp>
      <p:sp>
        <p:nvSpPr>
          <p:cNvPr id="5" name="Slide Number Placeholder 4"/>
          <p:cNvSpPr>
            <a:spLocks noGrp="1"/>
          </p:cNvSpPr>
          <p:nvPr>
            <p:ph type="sldNum" sz="quarter" idx="3"/>
          </p:nvPr>
        </p:nvSpPr>
        <p:spPr>
          <a:xfrm>
            <a:off x="3936770" y="8772671"/>
            <a:ext cx="3011699" cy="463407"/>
          </a:xfrm>
          <a:prstGeom prst="rect">
            <a:avLst/>
          </a:prstGeom>
        </p:spPr>
        <p:txBody>
          <a:bodyPr vert="horz" lIns="92492" tIns="46246" rIns="92492" bIns="46246" rtlCol="0" anchor="b"/>
          <a:lstStyle>
            <a:lvl1pPr algn="r">
              <a:defRPr sz="1200"/>
            </a:lvl1pPr>
          </a:lstStyle>
          <a:p>
            <a:fld id="{3DCECA85-2A7A-423F-89EA-6868CB52DF19}" type="slidenum">
              <a:rPr lang="en-US" sz="800"/>
              <a:t>‹#›</a:t>
            </a:fld>
            <a:endParaRPr lang="en-US" sz="800" dirty="0"/>
          </a:p>
        </p:txBody>
      </p:sp>
    </p:spTree>
    <p:extLst>
      <p:ext uri="{BB962C8B-B14F-4D97-AF65-F5344CB8AC3E}">
        <p14:creationId xmlns:p14="http://schemas.microsoft.com/office/powerpoint/2010/main" val="1709377591"/>
      </p:ext>
    </p:extLst>
  </p:cSld>
  <p:clrMap bg1="lt1" tx1="dk1" bg2="lt2" tx2="dk2" accent1="accent1" accent2="accent2" accent3="accent3" accent4="accent4" accent5="accent5" accent6="accent6" hlink="hlink" folHlink="folHlink"/>
</p:handoutMaster>
</file>

<file path=ppt/media/image11.png>
</file>

<file path=ppt/media/image12.png>
</file>

<file path=ppt/media/image13.png>
</file>

<file path=ppt/media/image14.png>
</file>

<file path=ppt/media/image15.jpeg>
</file>

<file path=ppt/media/image16.png>
</file>

<file path=ppt/media/image3.png>
</file>

<file path=ppt/media/image4.jpg>
</file>

<file path=ppt/media/image5.png>
</file>

<file path=ppt/media/image6.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5" name="Rectangle 54"/>
          <p:cNvSpPr/>
          <p:nvPr/>
        </p:nvSpPr>
        <p:spPr>
          <a:xfrm>
            <a:off x="0" y="4410720"/>
            <a:ext cx="6948467" cy="48253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2492" tIns="46246" rIns="92492" bIns="46246" rtlCol="0" anchor="ctr"/>
          <a:lstStyle/>
          <a:p>
            <a:pPr algn="ctr"/>
            <a:endParaRPr lang="en-US" dirty="0"/>
          </a:p>
        </p:txBody>
      </p:sp>
      <p:sp>
        <p:nvSpPr>
          <p:cNvPr id="2" name="Header Placeholder 1"/>
          <p:cNvSpPr>
            <a:spLocks noGrp="1"/>
          </p:cNvSpPr>
          <p:nvPr>
            <p:ph type="hdr" sz="quarter"/>
          </p:nvPr>
        </p:nvSpPr>
        <p:spPr>
          <a:xfrm>
            <a:off x="82427" y="3"/>
            <a:ext cx="2929274" cy="463408"/>
          </a:xfrm>
          <a:prstGeom prst="rect">
            <a:avLst/>
          </a:prstGeom>
        </p:spPr>
        <p:txBody>
          <a:bodyPr vert="horz" lIns="92492" tIns="46246" rIns="92492" bIns="46246" rtlCol="0"/>
          <a:lstStyle>
            <a:lvl1pPr algn="l">
              <a:defRPr sz="1400"/>
            </a:lvl1pPr>
          </a:lstStyle>
          <a:p>
            <a:endParaRPr lang="en-US" dirty="0"/>
          </a:p>
        </p:txBody>
      </p:sp>
      <p:sp>
        <p:nvSpPr>
          <p:cNvPr id="4" name="Slide Image Placeholder 3"/>
          <p:cNvSpPr>
            <a:spLocks noGrp="1" noRot="1" noChangeAspect="1"/>
          </p:cNvSpPr>
          <p:nvPr>
            <p:ph type="sldImg" idx="2"/>
          </p:nvPr>
        </p:nvSpPr>
        <p:spPr>
          <a:xfrm>
            <a:off x="156103" y="575009"/>
            <a:ext cx="6620256" cy="3724113"/>
          </a:xfrm>
          <a:prstGeom prst="rect">
            <a:avLst/>
          </a:prstGeom>
          <a:noFill/>
          <a:ln w="9525">
            <a:solidFill>
              <a:schemeClr val="bg2"/>
            </a:solidFill>
          </a:ln>
        </p:spPr>
        <p:txBody>
          <a:bodyPr vert="horz" lIns="92492" tIns="46246" rIns="92492" bIns="46246" rtlCol="0" anchor="ctr"/>
          <a:lstStyle/>
          <a:p>
            <a:endParaRPr lang="en-US" dirty="0"/>
          </a:p>
        </p:txBody>
      </p:sp>
      <p:sp>
        <p:nvSpPr>
          <p:cNvPr id="6" name="Footer Placeholder 5"/>
          <p:cNvSpPr>
            <a:spLocks noGrp="1"/>
          </p:cNvSpPr>
          <p:nvPr>
            <p:ph type="ftr" sz="quarter" idx="4"/>
          </p:nvPr>
        </p:nvSpPr>
        <p:spPr>
          <a:xfrm>
            <a:off x="82427" y="8744096"/>
            <a:ext cx="2929274" cy="463407"/>
          </a:xfrm>
          <a:prstGeom prst="rect">
            <a:avLst/>
          </a:prstGeom>
        </p:spPr>
        <p:txBody>
          <a:bodyPr vert="horz" lIns="92492" tIns="46246" rIns="92492" bIns="46246" rtlCol="0" anchor="b"/>
          <a:lstStyle>
            <a:lvl1pPr algn="l">
              <a:defRPr sz="1400"/>
            </a:lvl1pPr>
          </a:lstStyle>
          <a:p>
            <a:endParaRPr lang="en-US" dirty="0"/>
          </a:p>
        </p:txBody>
      </p:sp>
      <p:sp>
        <p:nvSpPr>
          <p:cNvPr id="7" name="Slide Number Placeholder 6"/>
          <p:cNvSpPr>
            <a:spLocks noGrp="1"/>
          </p:cNvSpPr>
          <p:nvPr>
            <p:ph type="sldNum" sz="quarter" idx="5"/>
          </p:nvPr>
        </p:nvSpPr>
        <p:spPr>
          <a:xfrm>
            <a:off x="3936770" y="8744096"/>
            <a:ext cx="2919957" cy="463407"/>
          </a:xfrm>
          <a:prstGeom prst="rect">
            <a:avLst/>
          </a:prstGeom>
        </p:spPr>
        <p:txBody>
          <a:bodyPr vert="horz" lIns="92492" tIns="46246" rIns="92492" bIns="46246" rtlCol="0" anchor="b"/>
          <a:lstStyle>
            <a:lvl1pPr algn="r">
              <a:defRPr sz="1400"/>
            </a:lvl1pPr>
          </a:lstStyle>
          <a:p>
            <a:r>
              <a:rPr lang="en-US" dirty="0"/>
              <a:t>Notes view: </a:t>
            </a:r>
            <a:fld id="{128CEAFE-FA94-43E5-B0FF-D47E1CCDD1B4}" type="slidenum">
              <a:rPr lang="en-US" smtClean="0"/>
              <a:pPr/>
              <a:t>‹#›</a:t>
            </a:fld>
            <a:endParaRPr lang="en-US" dirty="0"/>
          </a:p>
        </p:txBody>
      </p:sp>
      <p:sp>
        <p:nvSpPr>
          <p:cNvPr id="5" name="Notes Placeholder 4"/>
          <p:cNvSpPr>
            <a:spLocks noGrp="1"/>
          </p:cNvSpPr>
          <p:nvPr>
            <p:ph type="body" sz="quarter" idx="3"/>
          </p:nvPr>
        </p:nvSpPr>
        <p:spPr>
          <a:xfrm>
            <a:off x="259519" y="4714653"/>
            <a:ext cx="6413424" cy="3768947"/>
          </a:xfrm>
          <a:prstGeom prst="rect">
            <a:avLst/>
          </a:prstGeom>
        </p:spPr>
        <p:txBody>
          <a:bodyPr vert="horz" lIns="92492" tIns="46246" rIns="92492" bIns="46246"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idx="1"/>
          </p:nvPr>
        </p:nvSpPr>
        <p:spPr>
          <a:xfrm>
            <a:off x="3937000" y="0"/>
            <a:ext cx="3011488" cy="463550"/>
          </a:xfrm>
          <a:prstGeom prst="rect">
            <a:avLst/>
          </a:prstGeom>
        </p:spPr>
        <p:txBody>
          <a:bodyPr vert="horz" lIns="91440" tIns="45720" rIns="91440" bIns="45720" rtlCol="0"/>
          <a:lstStyle>
            <a:lvl1pPr algn="r">
              <a:defRPr sz="1200"/>
            </a:lvl1pPr>
          </a:lstStyle>
          <a:p>
            <a:fld id="{F2C7CF5F-7CF3-4DF3-838A-EE34544862CC}" type="datetimeFigureOut">
              <a:rPr lang="en-US" smtClean="0"/>
              <a:t>8/6/2023</a:t>
            </a:fld>
            <a:endParaRPr lang="en-US"/>
          </a:p>
        </p:txBody>
      </p:sp>
    </p:spTree>
    <p:extLst>
      <p:ext uri="{BB962C8B-B14F-4D97-AF65-F5344CB8AC3E}">
        <p14:creationId xmlns:p14="http://schemas.microsoft.com/office/powerpoint/2010/main" val="417336222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1pPr>
    <a:lvl2pPr marL="114300" indent="-11430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2pPr>
    <a:lvl3pPr marL="228600" indent="-114300" algn="l" defTabSz="914400" rtl="0" eaLnBrk="1" latinLnBrk="0" hangingPunct="1">
      <a:spcAft>
        <a:spcPts val="600"/>
      </a:spcAft>
      <a:buClr>
        <a:schemeClr val="tx2"/>
      </a:buClr>
      <a:buFont typeface="Arial" panose="020B0604020202020204" pitchFamily="34" charset="0"/>
      <a:buChar char="•"/>
      <a:defRPr sz="1200" kern="1200">
        <a:solidFill>
          <a:schemeClr val="tx1"/>
        </a:solidFill>
        <a:latin typeface="+mn-lt"/>
        <a:ea typeface="+mn-ea"/>
        <a:cs typeface="+mn-cs"/>
      </a:defRPr>
    </a:lvl3pPr>
    <a:lvl4pPr marL="514350" indent="-114300" algn="l" defTabSz="914400" rtl="0" eaLnBrk="1" latinLnBrk="0" hangingPunct="1">
      <a:spcAft>
        <a:spcPts val="600"/>
      </a:spcAft>
      <a:buFont typeface="Arial" panose="020B0604020202020204" pitchFamily="34" charset="0"/>
      <a:buChar char="•"/>
      <a:defRPr sz="1000" kern="1200">
        <a:solidFill>
          <a:schemeClr val="tx1"/>
        </a:solidFill>
        <a:latin typeface="+mn-lt"/>
        <a:ea typeface="+mn-ea"/>
        <a:cs typeface="+mn-cs"/>
      </a:defRPr>
    </a:lvl4pPr>
    <a:lvl5pPr marL="685800" indent="-114300" algn="l" defTabSz="914400" rtl="0" eaLnBrk="1" latinLnBrk="0" hangingPunct="1">
      <a:spcAft>
        <a:spcPts val="600"/>
      </a:spcAft>
      <a:buClr>
        <a:schemeClr val="tx2"/>
      </a:buClr>
      <a:buFont typeface="Arial" panose="020B0604020202020204" pitchFamily="34" charset="0"/>
      <a:buChar char="•"/>
      <a:defRPr sz="1000" i="1"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910" userDrawn="1">
          <p15:clr>
            <a:srgbClr val="F26B43"/>
          </p15:clr>
        </p15:guide>
        <p15:guide id="2" pos="2189"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r>
              <a:rPr lang="en-US" dirty="0"/>
              <a:t>Notes view: </a:t>
            </a:r>
            <a:fld id="{128CEAFE-FA94-43E5-B0FF-D47E1CCDD1B4}" type="slidenum">
              <a:rPr lang="en-US" smtClean="0"/>
              <a:pPr/>
              <a:t>1</a:t>
            </a:fld>
            <a:endParaRPr lang="en-US" dirty="0"/>
          </a:p>
        </p:txBody>
      </p:sp>
    </p:spTree>
    <p:extLst>
      <p:ext uri="{BB962C8B-B14F-4D97-AF65-F5344CB8AC3E}">
        <p14:creationId xmlns:p14="http://schemas.microsoft.com/office/powerpoint/2010/main" val="2661308482"/>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5.xml"/><Relationship Id="rId7" Type="http://schemas.openxmlformats.org/officeDocument/2006/relationships/image" Target="../media/image2.emf"/><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oleObject" Target="../embeddings/oleObject2.bin"/><Relationship Id="rId5" Type="http://schemas.openxmlformats.org/officeDocument/2006/relationships/slideMaster" Target="../slideMasters/slideMaster1.xml"/><Relationship Id="rId4" Type="http://schemas.openxmlformats.org/officeDocument/2006/relationships/tags" Target="../tags/tag6.xml"/><Relationship Id="rId9"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3.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26.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33.xml"/><Relationship Id="rId7" Type="http://schemas.openxmlformats.org/officeDocument/2006/relationships/image" Target="../media/image4.jpg"/><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2.emf"/><Relationship Id="rId5" Type="http://schemas.openxmlformats.org/officeDocument/2006/relationships/oleObject" Target="../embeddings/oleObject5.bin"/><Relationship Id="rId4"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2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37.xml"/><Relationship Id="rId7" Type="http://schemas.openxmlformats.org/officeDocument/2006/relationships/image" Target="../media/image2.emf"/><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oleObject" Target="../embeddings/oleObject6.bin"/><Relationship Id="rId5" Type="http://schemas.openxmlformats.org/officeDocument/2006/relationships/slideMaster" Target="../slideMasters/slideMaster1.xml"/><Relationship Id="rId4" Type="http://schemas.openxmlformats.org/officeDocument/2006/relationships/tags" Target="../tags/tag38.xml"/><Relationship Id="rId9"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0.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4.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5.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6.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7.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7.bin"/></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0.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5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5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55.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6.xml"/></Relationships>
</file>

<file path=ppt/slideLayouts/_rels/slideLayout4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7.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5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8.xml"/></Relationships>
</file>

<file path=ppt/slideLayouts/_rels/slideLayout51.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59.xml"/><Relationship Id="rId5" Type="http://schemas.openxmlformats.org/officeDocument/2006/relationships/image" Target="../media/image9.png"/><Relationship Id="rId4" Type="http://schemas.openxmlformats.org/officeDocument/2006/relationships/image" Target="../media/image2.emf"/></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0.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61.xml"/></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2.xml"/></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3.xml"/></Relationships>
</file>

<file path=ppt/slideLayouts/_rels/slideLayout5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4.xml"/></Relationships>
</file>

<file path=ppt/slideLayouts/_rels/slideLayout57.xml.rels><?xml version="1.0" encoding="UTF-8" standalone="yes"?>
<Relationships xmlns="http://schemas.openxmlformats.org/package/2006/relationships"><Relationship Id="rId3" Type="http://schemas.openxmlformats.org/officeDocument/2006/relationships/tags" Target="../tags/tag67.xml"/><Relationship Id="rId7" Type="http://schemas.openxmlformats.org/officeDocument/2006/relationships/image" Target="../media/image4.jpg"/><Relationship Id="rId2" Type="http://schemas.openxmlformats.org/officeDocument/2006/relationships/tags" Target="../tags/tag66.xml"/><Relationship Id="rId1" Type="http://schemas.openxmlformats.org/officeDocument/2006/relationships/tags" Target="../tags/tag65.xml"/><Relationship Id="rId6" Type="http://schemas.openxmlformats.org/officeDocument/2006/relationships/image" Target="../media/image2.emf"/><Relationship Id="rId5" Type="http://schemas.openxmlformats.org/officeDocument/2006/relationships/oleObject" Target="../embeddings/oleObject9.bin"/><Relationship Id="rId4"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8.xml"/></Relationships>
</file>

<file path=ppt/slideLayouts/_rels/slideLayout5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0.xml"/><Relationship Id="rId1" Type="http://schemas.openxmlformats.org/officeDocument/2006/relationships/tags" Target="../tags/tag69.xml"/><Relationship Id="rId5" Type="http://schemas.openxmlformats.org/officeDocument/2006/relationships/image" Target="../media/image1.emf"/><Relationship Id="rId4" Type="http://schemas.openxmlformats.org/officeDocument/2006/relationships/oleObject" Target="../embeddings/oleObject10.bin"/></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71.xml"/><Relationship Id="rId4" Type="http://schemas.openxmlformats.org/officeDocument/2006/relationships/image" Target="../media/image1.emf"/></Relationships>
</file>

<file path=ppt/slideLayouts/_rels/slideLayout6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72.xml"/><Relationship Id="rId4" Type="http://schemas.openxmlformats.org/officeDocument/2006/relationships/image" Target="../media/image1.emf"/></Relationships>
</file>

<file path=ppt/slideLayouts/_rels/slideLayout6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3.bin"/></Relationships>
</file>

<file path=ppt/slideLayouts/_rels/slideLayout6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6.xml"/><Relationship Id="rId1" Type="http://schemas.openxmlformats.org/officeDocument/2006/relationships/tags" Target="../tags/tag75.xml"/><Relationship Id="rId5" Type="http://schemas.openxmlformats.org/officeDocument/2006/relationships/image" Target="../media/image1.emf"/><Relationship Id="rId4" Type="http://schemas.openxmlformats.org/officeDocument/2006/relationships/oleObject" Target="../embeddings/oleObject14.bin"/></Relationships>
</file>

<file path=ppt/slideLayouts/_rels/slideLayout6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77.xml"/><Relationship Id="rId4" Type="http://schemas.openxmlformats.org/officeDocument/2006/relationships/image" Target="../media/image1.emf"/></Relationships>
</file>

<file path=ppt/slideLayouts/_rels/slideLayout6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78.xml"/><Relationship Id="rId4" Type="http://schemas.openxmlformats.org/officeDocument/2006/relationships/image" Target="../media/image1.emf"/></Relationships>
</file>

<file path=ppt/slideLayouts/_rels/slideLayout6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0.xml"/><Relationship Id="rId1" Type="http://schemas.openxmlformats.org/officeDocument/2006/relationships/tags" Target="../tags/tag79.x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7.bin"/></Relationships>
</file>

<file path=ppt/slideLayouts/_rels/slideLayout6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81.xml"/><Relationship Id="rId5" Type="http://schemas.openxmlformats.org/officeDocument/2006/relationships/image" Target="../media/image5.png"/><Relationship Id="rId4"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extLst>
              <p:ext uri="{D42A27DB-BD31-4B8C-83A1-F6EECF244321}">
                <p14:modId xmlns:p14="http://schemas.microsoft.com/office/powerpoint/2010/main" val="39856122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2"/>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3"/>
            </p:custDataLst>
          </p:nvPr>
        </p:nvPicPr>
        <p:blipFill rotWithShape="1">
          <a:blip r:embed="rId9">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515183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235241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6328090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9" name="Picture 8"/>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2577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6791741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2526878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sp>
        <p:nvSpPr>
          <p:cNvPr id="10"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2082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9741921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9" name="Picture 8"/>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8717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24380786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6" name="Picture 15"/>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02801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3698657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16573120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705580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3796626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84261971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24" imgH="324" progId="TCLayout.ActiveDocument.1">
                  <p:embed/>
                </p:oleObj>
              </mc:Choice>
              <mc:Fallback>
                <p:oleObj name="think-cell Slide" r:id="rId3" imgW="324" imgH="324"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5">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2021792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830073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0142520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9023109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8249069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73536932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384" imgH="384" progId="TCLayout.ActiveDocument.1">
                  <p:embed/>
                </p:oleObj>
              </mc:Choice>
              <mc:Fallback>
                <p:oleObj name="think-cell Slide" r:id="rId5" imgW="384" imgH="384"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2"/>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3"/>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12475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5"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6959937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665489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2"/>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3"/>
            </p:custDataLst>
          </p:nvPr>
        </p:nvPicPr>
        <p:blipFill rotWithShape="1">
          <a:blip r:embed="rId9">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300034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2206985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043400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9007530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8199047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5239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5223664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4829456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793922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0604520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301659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052710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2905789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427957162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sp>
        <p:nvSpPr>
          <p:cNvPr id="14"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2321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9"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9979161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1" name="Picture 1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76992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5893568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0" name="Picture 9"/>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98095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9690273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1" name="Picture 1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683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9849398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5850758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9"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7123234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9"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9361921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406658069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84" imgH="384" progId="TCLayout.ActiveDocument.1">
                  <p:embed/>
                </p:oleObj>
              </mc:Choice>
              <mc:Fallback>
                <p:oleObj name="think-cell Slide" r:id="rId3" imgW="384" imgH="384"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5">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37419413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5483755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pic>
        <p:nvPicPr>
          <p:cNvPr id="10" name="Picture 9"/>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39090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6408276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5711853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132211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8753822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384" imgH="384" progId="TCLayout.ActiveDocument.1">
                  <p:embed/>
                </p:oleObj>
              </mc:Choice>
              <mc:Fallback>
                <p:oleObj name="think-cell Slide" r:id="rId5" imgW="384" imgH="384"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2"/>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3"/>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3516218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5"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8187540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2"/>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25703140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5058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19634920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729285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60771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4"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22701909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2"/>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18655767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244006171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2061407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3396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1"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17847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6578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884277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BCG_Grid_16x9.pptx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5922638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BCG_Grid_16x9.pptx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6514967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theme" Target="../theme/theme1.xml"/><Relationship Id="rId7" Type="http://schemas.openxmlformats.org/officeDocument/2006/relationships/slideLayout" Target="../slideLayouts/slideLayout7.xml"/><Relationship Id="rId71"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tags" Target="../tags/tag2.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69"/>
            </p:custDataLst>
            <p:extLst>
              <p:ext uri="{D42A27DB-BD31-4B8C-83A1-F6EECF244321}">
                <p14:modId xmlns:p14="http://schemas.microsoft.com/office/powerpoint/2010/main" val="11941417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70" imgW="270" imgH="270" progId="TCLayout.ActiveDocument.1">
                  <p:embed/>
                </p:oleObj>
              </mc:Choice>
              <mc:Fallback>
                <p:oleObj name="think-cell Slide" r:id="rId70" imgW="270" imgH="270" progId="TCLayout.ActiveDocument.1">
                  <p:embed/>
                  <p:pic>
                    <p:nvPicPr>
                      <p:cNvPr id="0" name=""/>
                      <p:cNvPicPr/>
                      <p:nvPr/>
                    </p:nvPicPr>
                    <p:blipFill>
                      <a:blip r:embed="rId71"/>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835336367"/>
      </p:ext>
    </p:extLst>
  </p:cSld>
  <p:clrMap bg1="lt1" tx1="dk1" bg2="lt2" tx2="dk2" accent1="accent1" accent2="accent2" accent3="accent3" accent4="accent4" accent5="accent5" accent6="accent6" hlink="hlink" folHlink="folHlink"/>
  <p:sldLayoutIdLst>
    <p:sldLayoutId id="2147485115" r:id="rId1"/>
    <p:sldLayoutId id="2147485086" r:id="rId2"/>
    <p:sldLayoutId id="2147485183" r:id="rId3"/>
    <p:sldLayoutId id="2147485158" r:id="rId4"/>
    <p:sldLayoutId id="2147485113" r:id="rId5"/>
    <p:sldLayoutId id="2147485114" r:id="rId6"/>
    <p:sldLayoutId id="2147485154" r:id="rId7"/>
    <p:sldLayoutId id="2147485162" r:id="rId8"/>
    <p:sldLayoutId id="2147485149" r:id="rId9"/>
    <p:sldLayoutId id="2147485087" r:id="rId10"/>
    <p:sldLayoutId id="2147485112" r:id="rId11"/>
    <p:sldLayoutId id="2147485155" r:id="rId12"/>
    <p:sldLayoutId id="2147485164" r:id="rId13"/>
    <p:sldLayoutId id="2147485109" r:id="rId14"/>
    <p:sldLayoutId id="2147485165" r:id="rId15"/>
    <p:sldLayoutId id="2147485110" r:id="rId16"/>
    <p:sldLayoutId id="2147485166" r:id="rId17"/>
    <p:sldLayoutId id="2147485156" r:id="rId18"/>
    <p:sldLayoutId id="2147485167" r:id="rId19"/>
    <p:sldLayoutId id="2147485108" r:id="rId20"/>
    <p:sldLayoutId id="2147485107" r:id="rId21"/>
    <p:sldLayoutId id="2147485106" r:id="rId22"/>
    <p:sldLayoutId id="2147485090" r:id="rId23"/>
    <p:sldLayoutId id="2147485091" r:id="rId24"/>
    <p:sldLayoutId id="2147485092" r:id="rId25"/>
    <p:sldLayoutId id="2147485093" r:id="rId26"/>
    <p:sldLayoutId id="2147485116" r:id="rId27"/>
    <p:sldLayoutId id="2147485161" r:id="rId28"/>
    <p:sldLayoutId id="2147485159" r:id="rId29"/>
    <p:sldLayoutId id="2147485119" r:id="rId30"/>
    <p:sldLayoutId id="2147485184" r:id="rId31"/>
    <p:sldLayoutId id="2147485137" r:id="rId32"/>
    <p:sldLayoutId id="2147485120" r:id="rId33"/>
    <p:sldLayoutId id="2147485121" r:id="rId34"/>
    <p:sldLayoutId id="2147485141" r:id="rId35"/>
    <p:sldLayoutId id="2147485163" r:id="rId36"/>
    <p:sldLayoutId id="2147485139" r:id="rId37"/>
    <p:sldLayoutId id="2147485140" r:id="rId38"/>
    <p:sldLayoutId id="2147485122" r:id="rId39"/>
    <p:sldLayoutId id="2147485123" r:id="rId40"/>
    <p:sldLayoutId id="2147485151" r:id="rId41"/>
    <p:sldLayoutId id="2147485168" r:id="rId42"/>
    <p:sldLayoutId id="2147485127" r:id="rId43"/>
    <p:sldLayoutId id="2147485169" r:id="rId44"/>
    <p:sldLayoutId id="2147485126" r:id="rId45"/>
    <p:sldLayoutId id="2147485170" r:id="rId46"/>
    <p:sldLayoutId id="2147485153" r:id="rId47"/>
    <p:sldLayoutId id="2147485171" r:id="rId48"/>
    <p:sldLayoutId id="2147485128" r:id="rId49"/>
    <p:sldLayoutId id="2147485129" r:id="rId50"/>
    <p:sldLayoutId id="2147485130" r:id="rId51"/>
    <p:sldLayoutId id="2147485131" r:id="rId52"/>
    <p:sldLayoutId id="2147485145" r:id="rId53"/>
    <p:sldLayoutId id="2147485133" r:id="rId54"/>
    <p:sldLayoutId id="2147485144" r:id="rId55"/>
    <p:sldLayoutId id="2147485134" r:id="rId56"/>
    <p:sldLayoutId id="2147485146" r:id="rId57"/>
    <p:sldLayoutId id="2147485160" r:id="rId58"/>
    <p:sldLayoutId id="2147485172" r:id="rId59"/>
    <p:sldLayoutId id="2147485173" r:id="rId60"/>
    <p:sldLayoutId id="2147485174" r:id="rId61"/>
    <p:sldLayoutId id="2147485175" r:id="rId62"/>
    <p:sldLayoutId id="2147485176" r:id="rId63"/>
    <p:sldLayoutId id="2147485177" r:id="rId64"/>
    <p:sldLayoutId id="2147485178" r:id="rId65"/>
    <p:sldLayoutId id="2147485179" r:id="rId66"/>
    <p:sldLayoutId id="2147485180" r:id="rId67"/>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userDrawn="1">
          <p15:clr>
            <a:srgbClr val="F26B43"/>
          </p15:clr>
        </p15:guide>
        <p15:guide id="2" pos="396" userDrawn="1">
          <p15:clr>
            <a:srgbClr val="F26B43"/>
          </p15:clr>
        </p15:guide>
        <p15:guide id="3" pos="7284" userDrawn="1">
          <p15:clr>
            <a:srgbClr val="F26B43"/>
          </p15:clr>
        </p15:guide>
        <p15:guide id="4" orient="horz" pos="388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3.xml"/><Relationship Id="rId1" Type="http://schemas.openxmlformats.org/officeDocument/2006/relationships/tags" Target="../tags/tag82.xml"/><Relationship Id="rId5" Type="http://schemas.openxmlformats.org/officeDocument/2006/relationships/image" Target="../media/image10.emf"/><Relationship Id="rId4" Type="http://schemas.openxmlformats.org/officeDocument/2006/relationships/oleObject" Target="../embeddings/oleObject19.bin"/></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9.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9.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65595B55-F20A-87D8-60C0-55A2462DCEE8}"/>
              </a:ext>
            </a:extLst>
          </p:cNvPr>
          <p:cNvSpPr>
            <a:spLocks noGrp="1"/>
          </p:cNvSpPr>
          <p:nvPr>
            <p:ph type="pic" sz="quarter" idx="13"/>
          </p:nvPr>
        </p:nvSpPr>
        <p:spPr/>
        <p:txBody>
          <a:bodyPr/>
          <a:lstStyle/>
          <a:p>
            <a:endParaRPr lang="en-US"/>
          </a:p>
        </p:txBody>
      </p:sp>
      <p:sp>
        <p:nvSpPr>
          <p:cNvPr id="3" name="Text Placeholder 2">
            <a:extLst>
              <a:ext uri="{FF2B5EF4-FFF2-40B4-BE49-F238E27FC236}">
                <a16:creationId xmlns:a16="http://schemas.microsoft.com/office/drawing/2014/main" id="{0F6C6E16-A00E-78D1-5505-535772C7EF20}"/>
              </a:ext>
            </a:extLst>
          </p:cNvPr>
          <p:cNvSpPr>
            <a:spLocks noGrp="1"/>
          </p:cNvSpPr>
          <p:nvPr>
            <p:ph type="body" sz="quarter" idx="12"/>
          </p:nvPr>
        </p:nvSpPr>
        <p:spPr/>
        <p:txBody>
          <a:bodyPr/>
          <a:lstStyle/>
          <a:p>
            <a:r>
              <a:rPr lang="en-US" dirty="0"/>
              <a:t>08/2023</a:t>
            </a:r>
          </a:p>
        </p:txBody>
      </p:sp>
      <p:sp>
        <p:nvSpPr>
          <p:cNvPr id="4" name="Subtitle 3">
            <a:extLst>
              <a:ext uri="{FF2B5EF4-FFF2-40B4-BE49-F238E27FC236}">
                <a16:creationId xmlns:a16="http://schemas.microsoft.com/office/drawing/2014/main" id="{5F51594E-64ED-ED5B-F1BF-9B8F2F05B019}"/>
              </a:ext>
            </a:extLst>
          </p:cNvPr>
          <p:cNvSpPr>
            <a:spLocks noGrp="1"/>
          </p:cNvSpPr>
          <p:nvPr>
            <p:ph type="subTitle" idx="1"/>
          </p:nvPr>
        </p:nvSpPr>
        <p:spPr/>
        <p:txBody>
          <a:bodyPr/>
          <a:lstStyle/>
          <a:p>
            <a:r>
              <a:rPr lang="en-US" dirty="0"/>
              <a:t>Data Science Virtual Experience Program</a:t>
            </a:r>
          </a:p>
        </p:txBody>
      </p:sp>
      <p:sp>
        <p:nvSpPr>
          <p:cNvPr id="5" name="Title 4">
            <a:extLst>
              <a:ext uri="{FF2B5EF4-FFF2-40B4-BE49-F238E27FC236}">
                <a16:creationId xmlns:a16="http://schemas.microsoft.com/office/drawing/2014/main" id="{2D5E105A-DD61-160C-9091-FD66923C36B4}"/>
              </a:ext>
            </a:extLst>
          </p:cNvPr>
          <p:cNvSpPr>
            <a:spLocks noGrp="1"/>
          </p:cNvSpPr>
          <p:nvPr>
            <p:ph type="ctrTitle"/>
          </p:nvPr>
        </p:nvSpPr>
        <p:spPr/>
        <p:txBody>
          <a:bodyPr/>
          <a:lstStyle/>
          <a:p>
            <a:r>
              <a:rPr lang="en-US" dirty="0" err="1"/>
              <a:t>PowerCo</a:t>
            </a:r>
            <a:r>
              <a:rPr lang="en-US" dirty="0"/>
              <a:t> Customers Churn</a:t>
            </a:r>
          </a:p>
        </p:txBody>
      </p:sp>
    </p:spTree>
    <p:extLst>
      <p:ext uri="{BB962C8B-B14F-4D97-AF65-F5344CB8AC3E}">
        <p14:creationId xmlns:p14="http://schemas.microsoft.com/office/powerpoint/2010/main" val="1865756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eon light percentage sign">
            <a:extLst>
              <a:ext uri="{FF2B5EF4-FFF2-40B4-BE49-F238E27FC236}">
                <a16:creationId xmlns:a16="http://schemas.microsoft.com/office/drawing/2014/main" id="{D3BF2245-111E-8F66-F66F-BAB2FF3EE39F}"/>
              </a:ext>
            </a:extLst>
          </p:cNvPr>
          <p:cNvPicPr>
            <a:picLocks noChangeAspect="1"/>
          </p:cNvPicPr>
          <p:nvPr/>
        </p:nvPicPr>
        <p:blipFill rotWithShape="1">
          <a:blip r:embed="rId2"/>
          <a:srcRect l="23245" r="26394" b="2"/>
          <a:stretch/>
        </p:blipFill>
        <p:spPr>
          <a:xfrm>
            <a:off x="7820025" y="10"/>
            <a:ext cx="4371975" cy="6857990"/>
          </a:xfrm>
          <a:prstGeom prst="rect">
            <a:avLst/>
          </a:prstGeom>
          <a:noFill/>
        </p:spPr>
      </p:pic>
      <p:sp>
        <p:nvSpPr>
          <p:cNvPr id="2" name="Title 1">
            <a:extLst>
              <a:ext uri="{FF2B5EF4-FFF2-40B4-BE49-F238E27FC236}">
                <a16:creationId xmlns:a16="http://schemas.microsoft.com/office/drawing/2014/main" id="{A93C519E-BDF5-28A4-559B-A8A82CAE8621}"/>
              </a:ext>
            </a:extLst>
          </p:cNvPr>
          <p:cNvSpPr>
            <a:spLocks noGrp="1"/>
          </p:cNvSpPr>
          <p:nvPr>
            <p:ph type="title"/>
          </p:nvPr>
        </p:nvSpPr>
        <p:spPr>
          <a:xfrm>
            <a:off x="630000" y="1804650"/>
            <a:ext cx="6247552" cy="3286800"/>
          </a:xfrm>
        </p:spPr>
        <p:txBody>
          <a:bodyPr wrap="square" anchor="ctr">
            <a:normAutofit/>
          </a:bodyPr>
          <a:lstStyle/>
          <a:p>
            <a:r>
              <a:rPr lang="en-US" dirty="0"/>
              <a:t>20% Discount Impact</a:t>
            </a:r>
          </a:p>
        </p:txBody>
      </p:sp>
    </p:spTree>
    <p:extLst>
      <p:ext uri="{BB962C8B-B14F-4D97-AF65-F5344CB8AC3E}">
        <p14:creationId xmlns:p14="http://schemas.microsoft.com/office/powerpoint/2010/main" val="40568856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9D137-E288-C2C2-BA60-A64B37AB8620}"/>
              </a:ext>
            </a:extLst>
          </p:cNvPr>
          <p:cNvSpPr>
            <a:spLocks noGrp="1"/>
          </p:cNvSpPr>
          <p:nvPr>
            <p:ph type="title"/>
          </p:nvPr>
        </p:nvSpPr>
        <p:spPr>
          <a:xfrm>
            <a:off x="630000" y="1309350"/>
            <a:ext cx="4388400" cy="1719600"/>
          </a:xfrm>
        </p:spPr>
        <p:txBody>
          <a:bodyPr/>
          <a:lstStyle/>
          <a:p>
            <a:pPr algn="just"/>
            <a:r>
              <a:rPr lang="en-US" sz="2000" dirty="0"/>
              <a:t>For the 20% discount, from 0 to 1 with the increment of 0.01, the difference between TP and FP is calculated to find the optimal point.</a:t>
            </a:r>
          </a:p>
        </p:txBody>
      </p:sp>
      <p:pic>
        <p:nvPicPr>
          <p:cNvPr id="5" name="Picture 4" descr="A graph with a line&#10;&#10;Description automatically generated">
            <a:extLst>
              <a:ext uri="{FF2B5EF4-FFF2-40B4-BE49-F238E27FC236}">
                <a16:creationId xmlns:a16="http://schemas.microsoft.com/office/drawing/2014/main" id="{68880DC2-53E9-23BC-DC19-A695295EDB1E}"/>
              </a:ext>
            </a:extLst>
          </p:cNvPr>
          <p:cNvPicPr>
            <a:picLocks noChangeAspect="1"/>
          </p:cNvPicPr>
          <p:nvPr/>
        </p:nvPicPr>
        <p:blipFill>
          <a:blip r:embed="rId2"/>
          <a:stretch>
            <a:fillRect/>
          </a:stretch>
        </p:blipFill>
        <p:spPr>
          <a:xfrm>
            <a:off x="6508618" y="877820"/>
            <a:ext cx="5175514" cy="3959360"/>
          </a:xfrm>
          <a:prstGeom prst="rect">
            <a:avLst/>
          </a:prstGeom>
        </p:spPr>
      </p:pic>
      <p:sp>
        <p:nvSpPr>
          <p:cNvPr id="6" name="TextBox 5">
            <a:extLst>
              <a:ext uri="{FF2B5EF4-FFF2-40B4-BE49-F238E27FC236}">
                <a16:creationId xmlns:a16="http://schemas.microsoft.com/office/drawing/2014/main" id="{92E257FB-28FC-D92C-E24F-67A8443A6879}"/>
              </a:ext>
            </a:extLst>
          </p:cNvPr>
          <p:cNvSpPr txBox="1"/>
          <p:nvPr/>
        </p:nvSpPr>
        <p:spPr>
          <a:xfrm>
            <a:off x="7029450" y="5015250"/>
            <a:ext cx="4533900" cy="59497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575757"/>
                </a:solidFill>
              </a:rPr>
              <a:t>Optimal cut-off point for balanced out the revenue loss</a:t>
            </a:r>
          </a:p>
        </p:txBody>
      </p:sp>
      <p:sp>
        <p:nvSpPr>
          <p:cNvPr id="7" name="Title 2">
            <a:extLst>
              <a:ext uri="{FF2B5EF4-FFF2-40B4-BE49-F238E27FC236}">
                <a16:creationId xmlns:a16="http://schemas.microsoft.com/office/drawing/2014/main" id="{6515BCC4-AA24-15D4-BD65-7BA03AD36385}"/>
              </a:ext>
            </a:extLst>
          </p:cNvPr>
          <p:cNvSpPr txBox="1">
            <a:spLocks/>
          </p:cNvSpPr>
          <p:nvPr/>
        </p:nvSpPr>
        <p:spPr bwMode="blackWhite">
          <a:xfrm>
            <a:off x="630000" y="3028949"/>
            <a:ext cx="4388400" cy="2257425"/>
          </a:xfrm>
          <a:prstGeom prst="rect">
            <a:avLst/>
          </a:prstGeom>
          <a:noFill/>
        </p:spPr>
        <p:txBody>
          <a:bodyPr vert="horz" wrap="square" lIns="0" tIns="0" rIns="320040" bIns="0" rtlCol="0" anchor="ctr">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sym typeface="Trebuchet MS" panose="020B0603020202020204" pitchFamily="34" charset="0"/>
              </a:defRPr>
            </a:lvl1pPr>
          </a:lstStyle>
          <a:p>
            <a:pPr marL="342900" indent="-342900" algn="just">
              <a:lnSpc>
                <a:spcPct val="100000"/>
              </a:lnSpc>
              <a:buFont typeface="Arial" panose="020B0604020202020204" pitchFamily="34" charset="0"/>
              <a:buChar char="•"/>
            </a:pPr>
            <a:r>
              <a:rPr lang="en-US" sz="2000" dirty="0"/>
              <a:t>TP: True </a:t>
            </a:r>
            <a:r>
              <a:rPr lang="en-US" sz="2000" dirty="0" err="1"/>
              <a:t>Positive:how</a:t>
            </a:r>
            <a:r>
              <a:rPr lang="en-US" sz="2000" dirty="0"/>
              <a:t> the revenue retention compared to no discount revenue</a:t>
            </a:r>
          </a:p>
          <a:p>
            <a:pPr marL="342900" indent="-342900" algn="just">
              <a:lnSpc>
                <a:spcPct val="100000"/>
              </a:lnSpc>
              <a:buFont typeface="Arial" panose="020B0604020202020204" pitchFamily="34" charset="0"/>
              <a:buChar char="•"/>
            </a:pPr>
            <a:r>
              <a:rPr lang="en-US" sz="2000" dirty="0"/>
              <a:t>FP: False Positive: the reduced revenue for giving the customers who aren't actually churn the discounts</a:t>
            </a:r>
          </a:p>
        </p:txBody>
      </p:sp>
      <p:sp>
        <p:nvSpPr>
          <p:cNvPr id="8" name="TextBox 7">
            <a:extLst>
              <a:ext uri="{FF2B5EF4-FFF2-40B4-BE49-F238E27FC236}">
                <a16:creationId xmlns:a16="http://schemas.microsoft.com/office/drawing/2014/main" id="{1A8C1338-B36C-87B2-7394-8AD4F5DEF5F4}"/>
              </a:ext>
            </a:extLst>
          </p:cNvPr>
          <p:cNvSpPr txBox="1"/>
          <p:nvPr/>
        </p:nvSpPr>
        <p:spPr>
          <a:xfrm>
            <a:off x="6372224" y="5797305"/>
            <a:ext cx="5848351" cy="36575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rgbClr val="575757"/>
                </a:solidFill>
              </a:rPr>
              <a:t>Maximum benefit at cutoff 0.49 with revenue delta of $17,541.88</a:t>
            </a:r>
          </a:p>
        </p:txBody>
      </p:sp>
    </p:spTree>
    <p:extLst>
      <p:ext uri="{BB962C8B-B14F-4D97-AF65-F5344CB8AC3E}">
        <p14:creationId xmlns:p14="http://schemas.microsoft.com/office/powerpoint/2010/main" val="2225171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06539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Object 18" hidden="1">
            <a:extLst>
              <a:ext uri="{FF2B5EF4-FFF2-40B4-BE49-F238E27FC236}">
                <a16:creationId xmlns:a16="http://schemas.microsoft.com/office/drawing/2014/main" id="{F175E5EF-88C5-8540-8908-177466FA5B24}"/>
              </a:ext>
            </a:extLst>
          </p:cNvPr>
          <p:cNvGraphicFramePr>
            <a:graphicFrameLocks noChangeAspect="1"/>
          </p:cNvGraphicFramePr>
          <p:nvPr>
            <p:custDataLst>
              <p:tags r:id="rId1"/>
            </p:custDataLst>
            <p:extLst>
              <p:ext uri="{D42A27DB-BD31-4B8C-83A1-F6EECF244321}">
                <p14:modId xmlns:p14="http://schemas.microsoft.com/office/powerpoint/2010/main" val="345275301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p:txBody>
          <a:bodyPr vert="horz"/>
          <a:lstStyle/>
          <a:p>
            <a:r>
              <a:rPr lang="en-US" dirty="0">
                <a:solidFill>
                  <a:schemeClr val="bg2"/>
                </a:solidFill>
              </a:rPr>
              <a:t>Executive summary</a:t>
            </a:r>
          </a:p>
        </p:txBody>
      </p:sp>
      <p:sp>
        <p:nvSpPr>
          <p:cNvPr id="4" name="Text Placeholder 3">
            <a:extLst>
              <a:ext uri="{FF2B5EF4-FFF2-40B4-BE49-F238E27FC236}">
                <a16:creationId xmlns:a16="http://schemas.microsoft.com/office/drawing/2014/main" id="{0E5F306D-D033-0749-8A8A-0FBDE0003FE9}"/>
              </a:ext>
            </a:extLst>
          </p:cNvPr>
          <p:cNvSpPr txBox="1">
            <a:spLocks/>
          </p:cNvSpPr>
          <p:nvPr/>
        </p:nvSpPr>
        <p:spPr>
          <a:xfrm>
            <a:off x="4999384" y="1179130"/>
            <a:ext cx="6352558" cy="4707320"/>
          </a:xfrm>
          <a:prstGeom prst="rect">
            <a:avLst/>
          </a:prstGeom>
        </p:spPr>
        <p:txBody>
          <a:bodyPr/>
          <a:lst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a:lstStyle>
          <a:p>
            <a:pPr marL="108000" lvl="1" indent="0" algn="just">
              <a:buClr>
                <a:schemeClr val="tx2">
                  <a:lumMod val="100000"/>
                </a:schemeClr>
              </a:buClr>
              <a:buSzPct val="100000"/>
              <a:buFont typeface="Arial" panose="020B0604020202020204" pitchFamily="34" charset="0"/>
              <a:buNone/>
            </a:pPr>
            <a:r>
              <a:rPr lang="en-US" sz="1600" dirty="0">
                <a:solidFill>
                  <a:schemeClr val="tx1">
                    <a:lumMod val="100000"/>
                  </a:schemeClr>
                </a:solidFill>
                <a:latin typeface="Trebuchet MS" panose="020B0703020202090204" pitchFamily="34" charset="0"/>
              </a:rPr>
              <a:t>Situation</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err="1">
                <a:solidFill>
                  <a:schemeClr val="tx1">
                    <a:lumMod val="100000"/>
                  </a:schemeClr>
                </a:solidFill>
                <a:latin typeface="Trebuchet MS" panose="020B0703020202090204" pitchFamily="34" charset="0"/>
              </a:rPr>
              <a:t>PowerCo</a:t>
            </a:r>
            <a:r>
              <a:rPr lang="en-US" sz="1600" dirty="0">
                <a:solidFill>
                  <a:schemeClr val="tx1">
                    <a:lumMod val="100000"/>
                  </a:schemeClr>
                </a:solidFill>
                <a:latin typeface="Trebuchet MS" panose="020B0703020202090204" pitchFamily="34" charset="0"/>
              </a:rPr>
              <a:t> - a major gas and electricity utility is experiencing a significant customer churn due to the power-liberalization of the energy market in Europe</a:t>
            </a:r>
          </a:p>
          <a:p>
            <a:pPr marL="550800" lvl="2" indent="-216000" algn="just">
              <a:buClr>
                <a:schemeClr val="tx2">
                  <a:lumMod val="100000"/>
                </a:schemeClr>
              </a:buClr>
              <a:buSzPct val="100000"/>
              <a:buFont typeface="Trebuchet MS" panose="020B0703020202090204" pitchFamily="34" charset="0"/>
              <a:buChar char="•"/>
            </a:pPr>
            <a:endParaRPr lang="en-US" sz="1600" dirty="0">
              <a:solidFill>
                <a:schemeClr val="tx1">
                  <a:lumMod val="100000"/>
                </a:schemeClr>
              </a:solidFill>
              <a:latin typeface="Trebuchet MS" panose="020B0703020202090204" pitchFamily="34" charset="0"/>
            </a:endParaRPr>
          </a:p>
          <a:p>
            <a:pPr marL="550800" lvl="2" indent="-216000" algn="just">
              <a:buClr>
                <a:schemeClr val="tx2">
                  <a:lumMod val="100000"/>
                </a:schemeClr>
              </a:buClr>
              <a:buSzPct val="100000"/>
              <a:buFont typeface="Trebuchet MS" panose="020B0703020202090204" pitchFamily="34" charset="0"/>
              <a:buChar char="•"/>
            </a:pPr>
            <a:endParaRPr lang="en-US" sz="1600" dirty="0">
              <a:solidFill>
                <a:schemeClr val="tx1">
                  <a:lumMod val="100000"/>
                </a:schemeClr>
              </a:solidFill>
              <a:latin typeface="Trebuchet MS" panose="020B0703020202090204" pitchFamily="34" charset="0"/>
            </a:endParaRPr>
          </a:p>
          <a:p>
            <a:pPr marL="108000" lvl="1" indent="0" algn="just">
              <a:buClr>
                <a:schemeClr val="tx2">
                  <a:lumMod val="100000"/>
                </a:schemeClr>
              </a:buClr>
              <a:buSzPct val="100000"/>
              <a:buNone/>
            </a:pPr>
            <a:r>
              <a:rPr lang="en-US" sz="1600" dirty="0">
                <a:solidFill>
                  <a:schemeClr val="tx1">
                    <a:lumMod val="100000"/>
                  </a:schemeClr>
                </a:solidFill>
                <a:latin typeface="Trebuchet MS" panose="020B0703020202090204" pitchFamily="34" charset="0"/>
              </a:rPr>
              <a:t>Questions</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a:solidFill>
                  <a:schemeClr val="tx1">
                    <a:lumMod val="100000"/>
                  </a:schemeClr>
                </a:solidFill>
                <a:latin typeface="Trebuchet MS" panose="020B0703020202090204" pitchFamily="34" charset="0"/>
              </a:rPr>
              <a:t>Customer churn is driven by price sensitivity</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a:solidFill>
                  <a:schemeClr val="tx1">
                    <a:lumMod val="100000"/>
                  </a:schemeClr>
                </a:solidFill>
                <a:latin typeface="Trebuchet MS" panose="020B0703020202090204" pitchFamily="34" charset="0"/>
              </a:rPr>
              <a:t>The discount of 20% offered to customers is a good measure</a:t>
            </a:r>
          </a:p>
          <a:p>
            <a:pPr marL="550800" lvl="2" indent="-216000" algn="just">
              <a:buClr>
                <a:schemeClr val="tx2">
                  <a:lumMod val="100000"/>
                </a:schemeClr>
              </a:buClr>
              <a:buSzPct val="100000"/>
              <a:buFont typeface="Trebuchet MS" panose="020B0703020202090204" pitchFamily="34" charset="0"/>
              <a:buChar char="•"/>
            </a:pPr>
            <a:endParaRPr lang="en-US" sz="1600" dirty="0">
              <a:solidFill>
                <a:schemeClr val="tx1">
                  <a:lumMod val="100000"/>
                </a:schemeClr>
              </a:solidFill>
              <a:latin typeface="Trebuchet MS" panose="020B0703020202090204" pitchFamily="34" charset="0"/>
            </a:endParaRPr>
          </a:p>
          <a:p>
            <a:pPr marL="334800" lvl="2" indent="0" algn="just">
              <a:buClr>
                <a:schemeClr val="tx2">
                  <a:lumMod val="100000"/>
                </a:schemeClr>
              </a:buClr>
              <a:buSzPct val="100000"/>
              <a:buNone/>
            </a:pPr>
            <a:endParaRPr lang="en-US" sz="1600" dirty="0">
              <a:solidFill>
                <a:schemeClr val="tx1">
                  <a:lumMod val="100000"/>
                </a:schemeClr>
              </a:solidFill>
              <a:latin typeface="Trebuchet MS" panose="020B0703020202090204" pitchFamily="34" charset="0"/>
            </a:endParaRPr>
          </a:p>
          <a:p>
            <a:pPr marL="108000" lvl="1" indent="0" algn="just">
              <a:buClr>
                <a:schemeClr val="tx2">
                  <a:lumMod val="100000"/>
                </a:schemeClr>
              </a:buClr>
              <a:buSzPct val="100000"/>
              <a:buNone/>
            </a:pPr>
            <a:r>
              <a:rPr lang="en-US" sz="1600" dirty="0">
                <a:solidFill>
                  <a:schemeClr val="tx1">
                    <a:lumMod val="100000"/>
                  </a:schemeClr>
                </a:solidFill>
                <a:latin typeface="Trebuchet MS" panose="020B0703020202090204" pitchFamily="34" charset="0"/>
              </a:rPr>
              <a:t>Answers</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a:solidFill>
                  <a:schemeClr val="tx1">
                    <a:lumMod val="100000"/>
                  </a:schemeClr>
                </a:solidFill>
                <a:latin typeface="Trebuchet MS" panose="020B0703020202090204" pitchFamily="34" charset="0"/>
              </a:rPr>
              <a:t>Price is not the main contributor to churn but the margin and consumption</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a:solidFill>
                  <a:schemeClr val="tx1">
                    <a:lumMod val="100000"/>
                  </a:schemeClr>
                </a:solidFill>
                <a:latin typeface="Trebuchet MS" panose="020B0703020202090204" pitchFamily="34" charset="0"/>
              </a:rPr>
              <a:t>The optimal cutoff point for churn probability is 0.49 to balanced out the loss of 20% discount</a:t>
            </a:r>
          </a:p>
          <a:p>
            <a:pPr marL="324000" lvl="1" indent="-216000" algn="just">
              <a:lnSpc>
                <a:spcPct val="100000"/>
              </a:lnSpc>
              <a:spcAft>
                <a:spcPts val="0"/>
              </a:spcAft>
              <a:buClr>
                <a:schemeClr val="tx2">
                  <a:lumMod val="100000"/>
                </a:schemeClr>
              </a:buClr>
              <a:buSzPct val="100000"/>
              <a:buFont typeface="Trebuchet MS" panose="020B0703020202090204" pitchFamily="34" charset="0"/>
              <a:buChar char="•"/>
            </a:pPr>
            <a:r>
              <a:rPr lang="en-US" sz="1600" dirty="0">
                <a:solidFill>
                  <a:schemeClr val="tx1">
                    <a:lumMod val="100000"/>
                  </a:schemeClr>
                </a:solidFill>
                <a:latin typeface="Trebuchet MS" panose="020B0703020202090204" pitchFamily="34" charset="0"/>
              </a:rPr>
              <a:t>Further analysis needs to be taken for selecting the optimal discount and other measures</a:t>
            </a:r>
          </a:p>
        </p:txBody>
      </p:sp>
    </p:spTree>
    <p:extLst>
      <p:ext uri="{BB962C8B-B14F-4D97-AF65-F5344CB8AC3E}">
        <p14:creationId xmlns:p14="http://schemas.microsoft.com/office/powerpoint/2010/main" val="36693192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descr="Box Packages">
            <a:extLst>
              <a:ext uri="{FF2B5EF4-FFF2-40B4-BE49-F238E27FC236}">
                <a16:creationId xmlns:a16="http://schemas.microsoft.com/office/drawing/2014/main" id="{00F61754-E9B3-1CB5-A328-7B62BAC960A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5330" r="24494" b="-1"/>
          <a:stretch/>
        </p:blipFill>
        <p:spPr>
          <a:xfrm>
            <a:off x="6092021" y="10"/>
            <a:ext cx="6099977" cy="6857990"/>
          </a:xfrm>
          <a:prstGeom prst="rect">
            <a:avLst/>
          </a:prstGeom>
          <a:noFill/>
        </p:spPr>
      </p:pic>
      <p:sp>
        <p:nvSpPr>
          <p:cNvPr id="2" name="TextBox 1">
            <a:extLst>
              <a:ext uri="{FF2B5EF4-FFF2-40B4-BE49-F238E27FC236}">
                <a16:creationId xmlns:a16="http://schemas.microsoft.com/office/drawing/2014/main" id="{B181EB63-675A-16D0-B649-F5F64936562C}"/>
              </a:ext>
            </a:extLst>
          </p:cNvPr>
          <p:cNvSpPr txBox="1"/>
          <p:nvPr/>
        </p:nvSpPr>
        <p:spPr bwMode="black">
          <a:xfrm>
            <a:off x="628650" y="2433300"/>
            <a:ext cx="4933950" cy="3286800"/>
          </a:xfrm>
          <a:prstGeom prst="rect">
            <a:avLst/>
          </a:prstGeom>
          <a:noFill/>
          <a:ln>
            <a:noFill/>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320040" bIns="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3100" kern="1200" dirty="0">
                <a:solidFill>
                  <a:schemeClr val="bg2"/>
                </a:solidFill>
                <a:latin typeface="+mj-lt"/>
                <a:ea typeface="+mj-ea"/>
                <a:cs typeface="+mj-cs"/>
                <a:sym typeface="Trebuchet MS" panose="020B0603020202020204" pitchFamily="34" charset="0"/>
              </a:rPr>
              <a:t>Exploratory Data Analysis</a:t>
            </a:r>
          </a:p>
          <a:p>
            <a:pPr>
              <a:lnSpc>
                <a:spcPct val="90000"/>
              </a:lnSpc>
              <a:spcBef>
                <a:spcPct val="0"/>
              </a:spcBef>
              <a:spcAft>
                <a:spcPts val="600"/>
              </a:spcAft>
            </a:pPr>
            <a:endParaRPr lang="en-US" sz="3100" kern="1200" dirty="0">
              <a:solidFill>
                <a:schemeClr val="bg2"/>
              </a:solidFill>
              <a:latin typeface="+mj-lt"/>
              <a:ea typeface="+mj-ea"/>
              <a:cs typeface="+mj-cs"/>
              <a:sym typeface="Trebuchet MS" panose="020B0603020202020204" pitchFamily="34" charset="0"/>
            </a:endParaRPr>
          </a:p>
          <a:p>
            <a:pPr>
              <a:lnSpc>
                <a:spcPct val="90000"/>
              </a:lnSpc>
              <a:spcBef>
                <a:spcPct val="0"/>
              </a:spcBef>
              <a:spcAft>
                <a:spcPts val="600"/>
              </a:spcAft>
            </a:pPr>
            <a:r>
              <a:rPr lang="en-US" sz="3100" kern="1200" dirty="0">
                <a:solidFill>
                  <a:schemeClr val="bg2"/>
                </a:solidFill>
                <a:latin typeface="+mj-lt"/>
                <a:ea typeface="+mj-ea"/>
                <a:cs typeface="+mj-cs"/>
                <a:sym typeface="Trebuchet MS" panose="020B0603020202020204" pitchFamily="34" charset="0"/>
              </a:rPr>
              <a:t>Feature Engineering and Modeling</a:t>
            </a:r>
          </a:p>
          <a:p>
            <a:pPr>
              <a:lnSpc>
                <a:spcPct val="90000"/>
              </a:lnSpc>
              <a:spcBef>
                <a:spcPct val="0"/>
              </a:spcBef>
              <a:spcAft>
                <a:spcPts val="600"/>
              </a:spcAft>
            </a:pPr>
            <a:endParaRPr lang="en-US" sz="3100" kern="1200" dirty="0">
              <a:solidFill>
                <a:schemeClr val="bg2"/>
              </a:solidFill>
              <a:latin typeface="+mj-lt"/>
              <a:ea typeface="+mj-ea"/>
              <a:cs typeface="+mj-cs"/>
              <a:sym typeface="Trebuchet MS" panose="020B0603020202020204" pitchFamily="34" charset="0"/>
            </a:endParaRPr>
          </a:p>
          <a:p>
            <a:pPr>
              <a:lnSpc>
                <a:spcPct val="90000"/>
              </a:lnSpc>
              <a:spcBef>
                <a:spcPct val="0"/>
              </a:spcBef>
              <a:spcAft>
                <a:spcPts val="600"/>
              </a:spcAft>
            </a:pPr>
            <a:r>
              <a:rPr lang="en-US" sz="3100" kern="1200" dirty="0">
                <a:solidFill>
                  <a:schemeClr val="bg2"/>
                </a:solidFill>
                <a:latin typeface="+mj-lt"/>
                <a:ea typeface="+mj-ea"/>
                <a:cs typeface="+mj-cs"/>
                <a:sym typeface="Trebuchet MS" panose="020B0603020202020204" pitchFamily="34" charset="0"/>
              </a:rPr>
              <a:t>20% Discount Impact</a:t>
            </a:r>
          </a:p>
        </p:txBody>
      </p:sp>
      <p:sp>
        <p:nvSpPr>
          <p:cNvPr id="3" name="TextBox 2">
            <a:extLst>
              <a:ext uri="{FF2B5EF4-FFF2-40B4-BE49-F238E27FC236}">
                <a16:creationId xmlns:a16="http://schemas.microsoft.com/office/drawing/2014/main" id="{EE588577-F72E-5D82-C74C-21AC6A6AAD49}"/>
              </a:ext>
            </a:extLst>
          </p:cNvPr>
          <p:cNvSpPr txBox="1"/>
          <p:nvPr/>
        </p:nvSpPr>
        <p:spPr>
          <a:xfrm>
            <a:off x="5619750" y="323850"/>
            <a:ext cx="5943600" cy="49530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6" name="TextBox 5">
            <a:extLst>
              <a:ext uri="{FF2B5EF4-FFF2-40B4-BE49-F238E27FC236}">
                <a16:creationId xmlns:a16="http://schemas.microsoft.com/office/drawing/2014/main" id="{94913D17-DDC7-6E7B-0F75-5F2023540D8E}"/>
              </a:ext>
            </a:extLst>
          </p:cNvPr>
          <p:cNvSpPr txBox="1"/>
          <p:nvPr/>
        </p:nvSpPr>
        <p:spPr bwMode="black">
          <a:xfrm>
            <a:off x="620586" y="680700"/>
            <a:ext cx="4933950" cy="914399"/>
          </a:xfrm>
          <a:prstGeom prst="rect">
            <a:avLst/>
          </a:prstGeom>
          <a:noFill/>
          <a:ln>
            <a:noFill/>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320040" bIns="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400" kern="1200" dirty="0">
                <a:solidFill>
                  <a:schemeClr val="bg1"/>
                </a:solidFill>
                <a:latin typeface="+mj-lt"/>
                <a:ea typeface="+mj-ea"/>
                <a:cs typeface="+mj-cs"/>
                <a:sym typeface="Trebuchet MS" panose="020B0603020202020204" pitchFamily="34" charset="0"/>
              </a:rPr>
              <a:t>Tables of contents</a:t>
            </a:r>
          </a:p>
        </p:txBody>
      </p:sp>
    </p:spTree>
    <p:extLst>
      <p:ext uri="{BB962C8B-B14F-4D97-AF65-F5344CB8AC3E}">
        <p14:creationId xmlns:p14="http://schemas.microsoft.com/office/powerpoint/2010/main" val="15525348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2FF81-B2DE-AB3B-8351-94CD7EB7D779}"/>
              </a:ext>
            </a:extLst>
          </p:cNvPr>
          <p:cNvSpPr>
            <a:spLocks noGrp="1"/>
          </p:cNvSpPr>
          <p:nvPr>
            <p:ph type="title"/>
          </p:nvPr>
        </p:nvSpPr>
        <p:spPr>
          <a:xfrm>
            <a:off x="628650" y="206844"/>
            <a:ext cx="3127881" cy="1495794"/>
          </a:xfrm>
        </p:spPr>
        <p:txBody>
          <a:bodyPr/>
          <a:lstStyle/>
          <a:p>
            <a:r>
              <a:rPr lang="en-US" dirty="0"/>
              <a:t>Exploratory Data Analysis</a:t>
            </a:r>
          </a:p>
        </p:txBody>
      </p:sp>
      <p:pic>
        <p:nvPicPr>
          <p:cNvPr id="4" name="Picture 3" descr="A graph of a number of colored squares&#10;&#10;Description automatically generated with medium confidence">
            <a:extLst>
              <a:ext uri="{FF2B5EF4-FFF2-40B4-BE49-F238E27FC236}">
                <a16:creationId xmlns:a16="http://schemas.microsoft.com/office/drawing/2014/main" id="{21620828-CFDB-249A-897D-8B04CF325BB1}"/>
              </a:ext>
            </a:extLst>
          </p:cNvPr>
          <p:cNvPicPr>
            <a:picLocks noChangeAspect="1"/>
          </p:cNvPicPr>
          <p:nvPr/>
        </p:nvPicPr>
        <p:blipFill>
          <a:blip r:embed="rId2"/>
          <a:stretch>
            <a:fillRect/>
          </a:stretch>
        </p:blipFill>
        <p:spPr>
          <a:xfrm>
            <a:off x="6496921" y="880268"/>
            <a:ext cx="4617729" cy="4462281"/>
          </a:xfrm>
          <a:prstGeom prst="rect">
            <a:avLst/>
          </a:prstGeom>
        </p:spPr>
      </p:pic>
      <p:sp>
        <p:nvSpPr>
          <p:cNvPr id="5" name="TextBox 4">
            <a:extLst>
              <a:ext uri="{FF2B5EF4-FFF2-40B4-BE49-F238E27FC236}">
                <a16:creationId xmlns:a16="http://schemas.microsoft.com/office/drawing/2014/main" id="{3B105336-00D6-6C86-29EC-27EAE09384F3}"/>
              </a:ext>
            </a:extLst>
          </p:cNvPr>
          <p:cNvSpPr txBox="1"/>
          <p:nvPr/>
        </p:nvSpPr>
        <p:spPr>
          <a:xfrm>
            <a:off x="6496921" y="5527047"/>
            <a:ext cx="4617729" cy="55071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575757"/>
                </a:solidFill>
              </a:rPr>
              <a:t>Heatmap of correlation between changes in price and churn</a:t>
            </a:r>
          </a:p>
        </p:txBody>
      </p:sp>
      <p:sp>
        <p:nvSpPr>
          <p:cNvPr id="6" name="TextBox 5">
            <a:extLst>
              <a:ext uri="{FF2B5EF4-FFF2-40B4-BE49-F238E27FC236}">
                <a16:creationId xmlns:a16="http://schemas.microsoft.com/office/drawing/2014/main" id="{74CFBFCA-4760-3879-DDF4-F2CA82EE426E}"/>
              </a:ext>
            </a:extLst>
          </p:cNvPr>
          <p:cNvSpPr txBox="1"/>
          <p:nvPr/>
        </p:nvSpPr>
        <p:spPr>
          <a:xfrm>
            <a:off x="628649" y="1702637"/>
            <a:ext cx="3127882" cy="415131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en-US" dirty="0">
                <a:solidFill>
                  <a:srgbClr val="575757"/>
                </a:solidFill>
              </a:rPr>
              <a:t>The correlation values between the changes in price and churn is low which shows no clear correlation of price sensitivity and churn.</a:t>
            </a:r>
          </a:p>
        </p:txBody>
      </p:sp>
    </p:spTree>
    <p:extLst>
      <p:ext uri="{BB962C8B-B14F-4D97-AF65-F5344CB8AC3E}">
        <p14:creationId xmlns:p14="http://schemas.microsoft.com/office/powerpoint/2010/main" val="38960117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Video 10" descr="Maths And Science Formulae">
            <a:extLst>
              <a:ext uri="{FF2B5EF4-FFF2-40B4-BE49-F238E27FC236}">
                <a16:creationId xmlns:a16="http://schemas.microsoft.com/office/drawing/2014/main" id="{826CED11-464A-28AD-18DA-C3C478F8155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8113" r="31711" b="-1"/>
          <a:stretch/>
        </p:blipFill>
        <p:spPr>
          <a:xfrm>
            <a:off x="6092021" y="10"/>
            <a:ext cx="6099977" cy="6857990"/>
          </a:xfrm>
          <a:prstGeom prst="rect">
            <a:avLst/>
          </a:prstGeom>
          <a:noFill/>
        </p:spPr>
      </p:pic>
      <p:sp>
        <p:nvSpPr>
          <p:cNvPr id="9" name="Title 2">
            <a:extLst>
              <a:ext uri="{FF2B5EF4-FFF2-40B4-BE49-F238E27FC236}">
                <a16:creationId xmlns:a16="http://schemas.microsoft.com/office/drawing/2014/main" id="{64345D3B-7E64-4C13-7688-FEF41EF5B261}"/>
              </a:ext>
            </a:extLst>
          </p:cNvPr>
          <p:cNvSpPr>
            <a:spLocks noGrp="1"/>
          </p:cNvSpPr>
          <p:nvPr>
            <p:ph type="title"/>
          </p:nvPr>
        </p:nvSpPr>
        <p:spPr>
          <a:xfrm>
            <a:off x="630000" y="1785600"/>
            <a:ext cx="4388400" cy="3286800"/>
          </a:xfrm>
        </p:spPr>
        <p:txBody>
          <a:bodyPr wrap="square" anchor="ctr">
            <a:normAutofit/>
          </a:bodyPr>
          <a:lstStyle/>
          <a:p>
            <a:r>
              <a:rPr lang="en-US" dirty="0"/>
              <a:t>Feature Engineering and Modeling</a:t>
            </a:r>
          </a:p>
        </p:txBody>
      </p:sp>
    </p:spTree>
    <p:extLst>
      <p:ext uri="{BB962C8B-B14F-4D97-AF65-F5344CB8AC3E}">
        <p14:creationId xmlns:p14="http://schemas.microsoft.com/office/powerpoint/2010/main" val="19115313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1"/>
                                        </p:tgtEl>
                                      </p:cBhvr>
                                    </p:cmd>
                                  </p:childTnLst>
                                </p:cTn>
                              </p:par>
                            </p:childTnLst>
                          </p:cTn>
                        </p:par>
                      </p:childTnLst>
                    </p:cTn>
                  </p:par>
                </p:childTnLst>
              </p:cTn>
              <p:nextCondLst>
                <p:cond evt="onClick" delay="0">
                  <p:tgtEl>
                    <p:spTgt spid="11"/>
                  </p:tgtEl>
                </p:cond>
              </p:nextCondLst>
            </p:seq>
            <p:video>
              <p:cMediaNode mute="1">
                <p:cTn id="12" repeatCount="indefinite" fill="hold" display="0">
                  <p:stCondLst>
                    <p:cond delay="indefinite"/>
                  </p:stCondLst>
                </p:cTn>
                <p:tgtEl>
                  <p:spTgt spid="11"/>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with blue and white bars&#10;&#10;Description automatically generated">
            <a:extLst>
              <a:ext uri="{FF2B5EF4-FFF2-40B4-BE49-F238E27FC236}">
                <a16:creationId xmlns:a16="http://schemas.microsoft.com/office/drawing/2014/main" id="{DE8E8629-5F95-BAB5-F1A0-7ECE7DFDF000}"/>
              </a:ext>
            </a:extLst>
          </p:cNvPr>
          <p:cNvPicPr>
            <a:picLocks noChangeAspect="1"/>
          </p:cNvPicPr>
          <p:nvPr/>
        </p:nvPicPr>
        <p:blipFill>
          <a:blip r:embed="rId2"/>
          <a:stretch>
            <a:fillRect/>
          </a:stretch>
        </p:blipFill>
        <p:spPr>
          <a:xfrm>
            <a:off x="6475961" y="0"/>
            <a:ext cx="5332096" cy="6858000"/>
          </a:xfrm>
          <a:prstGeom prst="rect">
            <a:avLst/>
          </a:prstGeom>
          <a:noFill/>
        </p:spPr>
      </p:pic>
      <p:sp>
        <p:nvSpPr>
          <p:cNvPr id="9" name="Title 2">
            <a:extLst>
              <a:ext uri="{FF2B5EF4-FFF2-40B4-BE49-F238E27FC236}">
                <a16:creationId xmlns:a16="http://schemas.microsoft.com/office/drawing/2014/main" id="{64345D3B-7E64-4C13-7688-FEF41EF5B261}"/>
              </a:ext>
            </a:extLst>
          </p:cNvPr>
          <p:cNvSpPr>
            <a:spLocks noGrp="1"/>
          </p:cNvSpPr>
          <p:nvPr>
            <p:ph type="title"/>
          </p:nvPr>
        </p:nvSpPr>
        <p:spPr>
          <a:xfrm>
            <a:off x="621968" y="261600"/>
            <a:ext cx="4388400" cy="1307224"/>
          </a:xfrm>
        </p:spPr>
        <p:txBody>
          <a:bodyPr/>
          <a:lstStyle/>
          <a:p>
            <a:pPr algn="just"/>
            <a:r>
              <a:rPr lang="en-US" sz="2000" dirty="0"/>
              <a:t>The bar graph shows the importance of features to the model prediction.</a:t>
            </a:r>
          </a:p>
        </p:txBody>
      </p:sp>
      <p:sp>
        <p:nvSpPr>
          <p:cNvPr id="2" name="Title 2">
            <a:extLst>
              <a:ext uri="{FF2B5EF4-FFF2-40B4-BE49-F238E27FC236}">
                <a16:creationId xmlns:a16="http://schemas.microsoft.com/office/drawing/2014/main" id="{03C2E84D-B59F-2F3F-8082-B31620F56797}"/>
              </a:ext>
            </a:extLst>
          </p:cNvPr>
          <p:cNvSpPr txBox="1">
            <a:spLocks/>
          </p:cNvSpPr>
          <p:nvPr/>
        </p:nvSpPr>
        <p:spPr bwMode="blackWhite">
          <a:xfrm>
            <a:off x="628650" y="1812493"/>
            <a:ext cx="4388400" cy="2974659"/>
          </a:xfrm>
          <a:prstGeom prst="rect">
            <a:avLst/>
          </a:prstGeom>
          <a:noFill/>
        </p:spPr>
        <p:txBody>
          <a:bodyPr vert="horz" wrap="square" lIns="0" tIns="0" rIns="320040" bIns="0" rtlCol="0" anchor="ctr">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sym typeface="Trebuchet MS" panose="020B0603020202020204" pitchFamily="34" charset="0"/>
              </a:defRPr>
            </a:lvl1pPr>
          </a:lstStyle>
          <a:p>
            <a:pPr marL="342900" indent="-342900" algn="just">
              <a:buFont typeface="Arial" panose="020B0604020202020204" pitchFamily="34" charset="0"/>
              <a:buChar char="•"/>
            </a:pPr>
            <a:r>
              <a:rPr lang="en-US" sz="2000" dirty="0"/>
              <a:t>Net margin and consumption over 12 months is a top driver for churn in this model</a:t>
            </a:r>
          </a:p>
          <a:p>
            <a:pPr marL="342900" indent="-342900" algn="just">
              <a:buFont typeface="Arial" panose="020B0604020202020204" pitchFamily="34" charset="0"/>
              <a:buChar char="•"/>
            </a:pPr>
            <a:r>
              <a:rPr lang="en-US" sz="2000" dirty="0"/>
              <a:t>Time seems to be an influential factor</a:t>
            </a:r>
          </a:p>
          <a:p>
            <a:pPr marL="342900" indent="-342900" algn="just">
              <a:buFont typeface="Arial" panose="020B0604020202020204" pitchFamily="34" charset="0"/>
              <a:buChar char="•"/>
            </a:pPr>
            <a:r>
              <a:rPr lang="en-US" sz="2000" dirty="0"/>
              <a:t>Price sensitivity features are scattered around </a:t>
            </a:r>
            <a:br>
              <a:rPr lang="en-US" sz="2000" dirty="0"/>
            </a:br>
            <a:br>
              <a:rPr lang="en-US" sz="2000" dirty="0"/>
            </a:br>
            <a:endParaRPr lang="en-US" sz="2000" dirty="0"/>
          </a:p>
        </p:txBody>
      </p:sp>
    </p:spTree>
    <p:extLst>
      <p:ext uri="{BB962C8B-B14F-4D97-AF65-F5344CB8AC3E}">
        <p14:creationId xmlns:p14="http://schemas.microsoft.com/office/powerpoint/2010/main" val="4504662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with blue and white bars&#10;&#10;Description automatically generated">
            <a:extLst>
              <a:ext uri="{FF2B5EF4-FFF2-40B4-BE49-F238E27FC236}">
                <a16:creationId xmlns:a16="http://schemas.microsoft.com/office/drawing/2014/main" id="{DE8E8629-5F95-BAB5-F1A0-7ECE7DFDF000}"/>
              </a:ext>
            </a:extLst>
          </p:cNvPr>
          <p:cNvPicPr>
            <a:picLocks noChangeAspect="1"/>
          </p:cNvPicPr>
          <p:nvPr/>
        </p:nvPicPr>
        <p:blipFill>
          <a:blip r:embed="rId2"/>
          <a:stretch>
            <a:fillRect/>
          </a:stretch>
        </p:blipFill>
        <p:spPr>
          <a:xfrm>
            <a:off x="6475961" y="0"/>
            <a:ext cx="5332096" cy="6858000"/>
          </a:xfrm>
          <a:prstGeom prst="rect">
            <a:avLst/>
          </a:prstGeom>
          <a:noFill/>
        </p:spPr>
      </p:pic>
      <p:sp>
        <p:nvSpPr>
          <p:cNvPr id="9" name="Title 2">
            <a:extLst>
              <a:ext uri="{FF2B5EF4-FFF2-40B4-BE49-F238E27FC236}">
                <a16:creationId xmlns:a16="http://schemas.microsoft.com/office/drawing/2014/main" id="{64345D3B-7E64-4C13-7688-FEF41EF5B261}"/>
              </a:ext>
            </a:extLst>
          </p:cNvPr>
          <p:cNvSpPr>
            <a:spLocks noGrp="1"/>
          </p:cNvSpPr>
          <p:nvPr>
            <p:ph type="title"/>
          </p:nvPr>
        </p:nvSpPr>
        <p:spPr>
          <a:xfrm>
            <a:off x="621968" y="261600"/>
            <a:ext cx="4388400" cy="1307224"/>
          </a:xfrm>
        </p:spPr>
        <p:txBody>
          <a:bodyPr/>
          <a:lstStyle/>
          <a:p>
            <a:pPr algn="just"/>
            <a:r>
              <a:rPr lang="en-US" sz="2000" dirty="0"/>
              <a:t>The bar graph shows the importance of features to the model prediction.</a:t>
            </a:r>
          </a:p>
        </p:txBody>
      </p:sp>
      <p:sp>
        <p:nvSpPr>
          <p:cNvPr id="2" name="Title 2">
            <a:extLst>
              <a:ext uri="{FF2B5EF4-FFF2-40B4-BE49-F238E27FC236}">
                <a16:creationId xmlns:a16="http://schemas.microsoft.com/office/drawing/2014/main" id="{03C2E84D-B59F-2F3F-8082-B31620F56797}"/>
              </a:ext>
            </a:extLst>
          </p:cNvPr>
          <p:cNvSpPr txBox="1">
            <a:spLocks/>
          </p:cNvSpPr>
          <p:nvPr/>
        </p:nvSpPr>
        <p:spPr bwMode="blackWhite">
          <a:xfrm>
            <a:off x="628650" y="1364256"/>
            <a:ext cx="4388400" cy="984494"/>
          </a:xfrm>
          <a:prstGeom prst="rect">
            <a:avLst/>
          </a:prstGeom>
          <a:noFill/>
        </p:spPr>
        <p:txBody>
          <a:bodyPr vert="horz" wrap="square" lIns="0" tIns="0" rIns="320040" bIns="0" rtlCol="0" anchor="ctr">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sym typeface="Trebuchet MS" panose="020B0603020202020204" pitchFamily="34" charset="0"/>
              </a:defRPr>
            </a:lvl1pPr>
          </a:lstStyle>
          <a:p>
            <a:pPr marL="342900" indent="-342900" algn="just">
              <a:buFont typeface="Arial" panose="020B0604020202020204" pitchFamily="34" charset="0"/>
              <a:buChar char="•"/>
            </a:pPr>
            <a:r>
              <a:rPr lang="en-US" sz="2000" dirty="0"/>
              <a:t>Margins and consumption over 12 months is a top driver for churn in this model</a:t>
            </a:r>
          </a:p>
        </p:txBody>
      </p:sp>
      <p:pic>
        <p:nvPicPr>
          <p:cNvPr id="3" name="Picture 2" descr="A graph with blue and white bars&#10;&#10;Description automatically generated">
            <a:extLst>
              <a:ext uri="{FF2B5EF4-FFF2-40B4-BE49-F238E27FC236}">
                <a16:creationId xmlns:a16="http://schemas.microsoft.com/office/drawing/2014/main" id="{37B7C19D-9293-6E8D-B889-4D4BBAA1228E}"/>
              </a:ext>
            </a:extLst>
          </p:cNvPr>
          <p:cNvPicPr>
            <a:picLocks noChangeAspect="1"/>
          </p:cNvPicPr>
          <p:nvPr/>
        </p:nvPicPr>
        <p:blipFill rotWithShape="1">
          <a:blip r:embed="rId2"/>
          <a:srcRect l="11656" b="75608"/>
          <a:stretch/>
        </p:blipFill>
        <p:spPr>
          <a:xfrm>
            <a:off x="326134" y="3488895"/>
            <a:ext cx="7754471" cy="2753664"/>
          </a:xfrm>
          <a:prstGeom prst="rect">
            <a:avLst/>
          </a:prstGeom>
          <a:noFill/>
        </p:spPr>
      </p:pic>
      <p:sp>
        <p:nvSpPr>
          <p:cNvPr id="5" name="TextBox 4">
            <a:extLst>
              <a:ext uri="{FF2B5EF4-FFF2-40B4-BE49-F238E27FC236}">
                <a16:creationId xmlns:a16="http://schemas.microsoft.com/office/drawing/2014/main" id="{B276823B-AE34-07DF-1E9F-5F2EDBF2E1B8}"/>
              </a:ext>
            </a:extLst>
          </p:cNvPr>
          <p:cNvSpPr txBox="1"/>
          <p:nvPr/>
        </p:nvSpPr>
        <p:spPr>
          <a:xfrm>
            <a:off x="6956612" y="313827"/>
            <a:ext cx="4851445" cy="1370165"/>
          </a:xfrm>
          <a:prstGeom prst="rect">
            <a:avLst/>
          </a:prstGeom>
          <a:noFill/>
          <a:ln w="28575" cap="rnd">
            <a:solidFill>
              <a:schemeClr val="accent3">
                <a:lumMod val="75000"/>
              </a:schemeClr>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cxnSp>
        <p:nvCxnSpPr>
          <p:cNvPr id="7" name="Straight Connector 6">
            <a:extLst>
              <a:ext uri="{FF2B5EF4-FFF2-40B4-BE49-F238E27FC236}">
                <a16:creationId xmlns:a16="http://schemas.microsoft.com/office/drawing/2014/main" id="{639A7024-FDDA-35FC-94DA-27F62FB09D9F}"/>
              </a:ext>
            </a:extLst>
          </p:cNvPr>
          <p:cNvCxnSpPr>
            <a:cxnSpLocks/>
          </p:cNvCxnSpPr>
          <p:nvPr/>
        </p:nvCxnSpPr>
        <p:spPr>
          <a:xfrm flipH="1">
            <a:off x="326134" y="1683992"/>
            <a:ext cx="6630478" cy="1804903"/>
          </a:xfrm>
          <a:prstGeom prst="line">
            <a:avLst/>
          </a:prstGeom>
          <a:ln w="28575" cap="rnd">
            <a:solidFill>
              <a:schemeClr val="accent3">
                <a:lumMod val="75000"/>
              </a:schemeClr>
            </a:solidFill>
            <a:prstDash val="solid"/>
            <a:roun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62322F1-C3BA-8F97-5180-34D09F3827B4}"/>
              </a:ext>
            </a:extLst>
          </p:cNvPr>
          <p:cNvCxnSpPr>
            <a:cxnSpLocks/>
          </p:cNvCxnSpPr>
          <p:nvPr/>
        </p:nvCxnSpPr>
        <p:spPr>
          <a:xfrm flipH="1">
            <a:off x="8080605" y="1683992"/>
            <a:ext cx="3727452" cy="1804903"/>
          </a:xfrm>
          <a:prstGeom prst="line">
            <a:avLst/>
          </a:prstGeom>
          <a:ln w="28575" cap="rnd">
            <a:solidFill>
              <a:schemeClr val="accent3">
                <a:lumMod val="75000"/>
              </a:schemeClr>
            </a:solidFill>
            <a:prstDash val="solid"/>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40662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with blue and white bars&#10;&#10;Description automatically generated">
            <a:extLst>
              <a:ext uri="{FF2B5EF4-FFF2-40B4-BE49-F238E27FC236}">
                <a16:creationId xmlns:a16="http://schemas.microsoft.com/office/drawing/2014/main" id="{DE8E8629-5F95-BAB5-F1A0-7ECE7DFDF000}"/>
              </a:ext>
            </a:extLst>
          </p:cNvPr>
          <p:cNvPicPr>
            <a:picLocks noChangeAspect="1"/>
          </p:cNvPicPr>
          <p:nvPr/>
        </p:nvPicPr>
        <p:blipFill>
          <a:blip r:embed="rId2"/>
          <a:stretch>
            <a:fillRect/>
          </a:stretch>
        </p:blipFill>
        <p:spPr>
          <a:xfrm>
            <a:off x="6475961" y="0"/>
            <a:ext cx="5332096" cy="6858000"/>
          </a:xfrm>
          <a:prstGeom prst="rect">
            <a:avLst/>
          </a:prstGeom>
          <a:noFill/>
        </p:spPr>
      </p:pic>
      <p:sp>
        <p:nvSpPr>
          <p:cNvPr id="9" name="Title 2">
            <a:extLst>
              <a:ext uri="{FF2B5EF4-FFF2-40B4-BE49-F238E27FC236}">
                <a16:creationId xmlns:a16="http://schemas.microsoft.com/office/drawing/2014/main" id="{64345D3B-7E64-4C13-7688-FEF41EF5B261}"/>
              </a:ext>
            </a:extLst>
          </p:cNvPr>
          <p:cNvSpPr>
            <a:spLocks noGrp="1"/>
          </p:cNvSpPr>
          <p:nvPr>
            <p:ph type="title"/>
          </p:nvPr>
        </p:nvSpPr>
        <p:spPr>
          <a:xfrm>
            <a:off x="628650" y="1709229"/>
            <a:ext cx="4388400" cy="1307224"/>
          </a:xfrm>
        </p:spPr>
        <p:txBody>
          <a:bodyPr/>
          <a:lstStyle/>
          <a:p>
            <a:pPr algn="just"/>
            <a:r>
              <a:rPr lang="en-US" sz="2000" dirty="0"/>
              <a:t>The bar graph shows the importance of features to the model prediction.</a:t>
            </a:r>
          </a:p>
        </p:txBody>
      </p:sp>
      <p:sp>
        <p:nvSpPr>
          <p:cNvPr id="2" name="Title 2">
            <a:extLst>
              <a:ext uri="{FF2B5EF4-FFF2-40B4-BE49-F238E27FC236}">
                <a16:creationId xmlns:a16="http://schemas.microsoft.com/office/drawing/2014/main" id="{03C2E84D-B59F-2F3F-8082-B31620F56797}"/>
              </a:ext>
            </a:extLst>
          </p:cNvPr>
          <p:cNvSpPr txBox="1">
            <a:spLocks/>
          </p:cNvSpPr>
          <p:nvPr/>
        </p:nvSpPr>
        <p:spPr bwMode="blackWhite">
          <a:xfrm>
            <a:off x="628650" y="3016453"/>
            <a:ext cx="4388400" cy="2165147"/>
          </a:xfrm>
          <a:prstGeom prst="rect">
            <a:avLst/>
          </a:prstGeom>
          <a:noFill/>
        </p:spPr>
        <p:txBody>
          <a:bodyPr vert="horz" wrap="square" lIns="0" tIns="0" rIns="320040" bIns="0" rtlCol="0" anchor="ctr">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sym typeface="Trebuchet MS" panose="020B0603020202020204" pitchFamily="34" charset="0"/>
              </a:defRPr>
            </a:lvl1pPr>
          </a:lstStyle>
          <a:p>
            <a:pPr marL="342900" indent="-342900" algn="just">
              <a:buFont typeface="Arial" panose="020B0604020202020204" pitchFamily="34" charset="0"/>
              <a:buChar char="•"/>
            </a:pPr>
            <a:r>
              <a:rPr lang="en-US" sz="2000" dirty="0"/>
              <a:t>Time seems to be an influential factor</a:t>
            </a:r>
          </a:p>
          <a:p>
            <a:pPr marL="342900" indent="-342900" algn="just">
              <a:buFont typeface="Arial" panose="020B0604020202020204" pitchFamily="34" charset="0"/>
              <a:buChar char="•"/>
            </a:pPr>
            <a:r>
              <a:rPr lang="en-US" sz="2000" dirty="0"/>
              <a:t>Sales channels and the first campaign each client signed up for do not contribute much to this model</a:t>
            </a:r>
          </a:p>
        </p:txBody>
      </p:sp>
      <p:sp>
        <p:nvSpPr>
          <p:cNvPr id="3" name="TextBox 2">
            <a:extLst>
              <a:ext uri="{FF2B5EF4-FFF2-40B4-BE49-F238E27FC236}">
                <a16:creationId xmlns:a16="http://schemas.microsoft.com/office/drawing/2014/main" id="{9FF29AE6-09EA-32B2-7DC3-660A1158BD74}"/>
              </a:ext>
            </a:extLst>
          </p:cNvPr>
          <p:cNvSpPr txBox="1"/>
          <p:nvPr/>
        </p:nvSpPr>
        <p:spPr>
          <a:xfrm>
            <a:off x="6928338" y="3431891"/>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5" name="TextBox 4">
            <a:extLst>
              <a:ext uri="{FF2B5EF4-FFF2-40B4-BE49-F238E27FC236}">
                <a16:creationId xmlns:a16="http://schemas.microsoft.com/office/drawing/2014/main" id="{F10C37DF-CF61-0C05-8BB4-144704DD54C0}"/>
              </a:ext>
            </a:extLst>
          </p:cNvPr>
          <p:cNvSpPr txBox="1"/>
          <p:nvPr/>
        </p:nvSpPr>
        <p:spPr>
          <a:xfrm>
            <a:off x="6928338" y="2795389"/>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7" name="TextBox 6">
            <a:extLst>
              <a:ext uri="{FF2B5EF4-FFF2-40B4-BE49-F238E27FC236}">
                <a16:creationId xmlns:a16="http://schemas.microsoft.com/office/drawing/2014/main" id="{1F7A5C79-5AFF-6022-D7C8-B870238D47BE}"/>
              </a:ext>
            </a:extLst>
          </p:cNvPr>
          <p:cNvSpPr txBox="1"/>
          <p:nvPr/>
        </p:nvSpPr>
        <p:spPr>
          <a:xfrm>
            <a:off x="6475961" y="4479472"/>
            <a:ext cx="1314023" cy="1681616"/>
          </a:xfrm>
          <a:prstGeom prst="rect">
            <a:avLst/>
          </a:prstGeom>
          <a:noFill/>
          <a:ln w="19050" cap="rnd">
            <a:solidFill>
              <a:srgbClr val="FFC000"/>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Tree>
    <p:extLst>
      <p:ext uri="{BB962C8B-B14F-4D97-AF65-F5344CB8AC3E}">
        <p14:creationId xmlns:p14="http://schemas.microsoft.com/office/powerpoint/2010/main" val="13042428"/>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with blue and white bars&#10;&#10;Description automatically generated">
            <a:extLst>
              <a:ext uri="{FF2B5EF4-FFF2-40B4-BE49-F238E27FC236}">
                <a16:creationId xmlns:a16="http://schemas.microsoft.com/office/drawing/2014/main" id="{DE8E8629-5F95-BAB5-F1A0-7ECE7DFDF000}"/>
              </a:ext>
            </a:extLst>
          </p:cNvPr>
          <p:cNvPicPr>
            <a:picLocks noChangeAspect="1"/>
          </p:cNvPicPr>
          <p:nvPr/>
        </p:nvPicPr>
        <p:blipFill>
          <a:blip r:embed="rId2"/>
          <a:stretch>
            <a:fillRect/>
          </a:stretch>
        </p:blipFill>
        <p:spPr>
          <a:xfrm>
            <a:off x="6475961" y="0"/>
            <a:ext cx="5332096" cy="6858000"/>
          </a:xfrm>
          <a:prstGeom prst="rect">
            <a:avLst/>
          </a:prstGeom>
          <a:noFill/>
        </p:spPr>
      </p:pic>
      <p:sp>
        <p:nvSpPr>
          <p:cNvPr id="9" name="Title 2">
            <a:extLst>
              <a:ext uri="{FF2B5EF4-FFF2-40B4-BE49-F238E27FC236}">
                <a16:creationId xmlns:a16="http://schemas.microsoft.com/office/drawing/2014/main" id="{64345D3B-7E64-4C13-7688-FEF41EF5B261}"/>
              </a:ext>
            </a:extLst>
          </p:cNvPr>
          <p:cNvSpPr>
            <a:spLocks noGrp="1"/>
          </p:cNvSpPr>
          <p:nvPr>
            <p:ph type="title"/>
          </p:nvPr>
        </p:nvSpPr>
        <p:spPr>
          <a:xfrm>
            <a:off x="628650" y="2090229"/>
            <a:ext cx="4388400" cy="1307224"/>
          </a:xfrm>
        </p:spPr>
        <p:txBody>
          <a:bodyPr/>
          <a:lstStyle/>
          <a:p>
            <a:pPr algn="just"/>
            <a:r>
              <a:rPr lang="en-US" sz="2000" dirty="0"/>
              <a:t>The bar graph shows the importance of features to the model prediction.</a:t>
            </a:r>
          </a:p>
        </p:txBody>
      </p:sp>
      <p:sp>
        <p:nvSpPr>
          <p:cNvPr id="2" name="Title 2">
            <a:extLst>
              <a:ext uri="{FF2B5EF4-FFF2-40B4-BE49-F238E27FC236}">
                <a16:creationId xmlns:a16="http://schemas.microsoft.com/office/drawing/2014/main" id="{03C2E84D-B59F-2F3F-8082-B31620F56797}"/>
              </a:ext>
            </a:extLst>
          </p:cNvPr>
          <p:cNvSpPr txBox="1">
            <a:spLocks/>
          </p:cNvSpPr>
          <p:nvPr/>
        </p:nvSpPr>
        <p:spPr bwMode="blackWhite">
          <a:xfrm>
            <a:off x="628650" y="3397453"/>
            <a:ext cx="4388400" cy="1174547"/>
          </a:xfrm>
          <a:prstGeom prst="rect">
            <a:avLst/>
          </a:prstGeom>
          <a:noFill/>
        </p:spPr>
        <p:txBody>
          <a:bodyPr vert="horz" wrap="square" lIns="0" tIns="0" rIns="320040" bIns="0" rtlCol="0" anchor="ctr">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sym typeface="Trebuchet MS" panose="020B0603020202020204" pitchFamily="34" charset="0"/>
              </a:defRPr>
            </a:lvl1pPr>
          </a:lstStyle>
          <a:p>
            <a:pPr marL="342900" indent="-342900" algn="just">
              <a:buFont typeface="Arial" panose="020B0604020202020204" pitchFamily="34" charset="0"/>
              <a:buChar char="•"/>
            </a:pPr>
            <a:r>
              <a:rPr lang="en-US" sz="2000" dirty="0"/>
              <a:t>Price sensitivity features are scattered around =&gt; Weak contributors</a:t>
            </a:r>
          </a:p>
        </p:txBody>
      </p:sp>
      <p:sp>
        <p:nvSpPr>
          <p:cNvPr id="3" name="TextBox 2">
            <a:extLst>
              <a:ext uri="{FF2B5EF4-FFF2-40B4-BE49-F238E27FC236}">
                <a16:creationId xmlns:a16="http://schemas.microsoft.com/office/drawing/2014/main" id="{9FF29AE6-09EA-32B2-7DC3-660A1158BD74}"/>
              </a:ext>
            </a:extLst>
          </p:cNvPr>
          <p:cNvSpPr txBox="1"/>
          <p:nvPr/>
        </p:nvSpPr>
        <p:spPr>
          <a:xfrm>
            <a:off x="6928340" y="4070198"/>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5" name="TextBox 4">
            <a:extLst>
              <a:ext uri="{FF2B5EF4-FFF2-40B4-BE49-F238E27FC236}">
                <a16:creationId xmlns:a16="http://schemas.microsoft.com/office/drawing/2014/main" id="{F10C37DF-CF61-0C05-8BB4-144704DD54C0}"/>
              </a:ext>
            </a:extLst>
          </p:cNvPr>
          <p:cNvSpPr txBox="1"/>
          <p:nvPr/>
        </p:nvSpPr>
        <p:spPr>
          <a:xfrm>
            <a:off x="6928338" y="3218642"/>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6" name="TextBox 5">
            <a:extLst>
              <a:ext uri="{FF2B5EF4-FFF2-40B4-BE49-F238E27FC236}">
                <a16:creationId xmlns:a16="http://schemas.microsoft.com/office/drawing/2014/main" id="{C08D8131-E1C1-E548-640A-9BFF257AEDE8}"/>
              </a:ext>
            </a:extLst>
          </p:cNvPr>
          <p:cNvSpPr txBox="1"/>
          <p:nvPr/>
        </p:nvSpPr>
        <p:spPr>
          <a:xfrm>
            <a:off x="6928339" y="6215297"/>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7" name="TextBox 6">
            <a:extLst>
              <a:ext uri="{FF2B5EF4-FFF2-40B4-BE49-F238E27FC236}">
                <a16:creationId xmlns:a16="http://schemas.microsoft.com/office/drawing/2014/main" id="{1F7A5C79-5AFF-6022-D7C8-B870238D47BE}"/>
              </a:ext>
            </a:extLst>
          </p:cNvPr>
          <p:cNvSpPr txBox="1"/>
          <p:nvPr/>
        </p:nvSpPr>
        <p:spPr>
          <a:xfrm>
            <a:off x="6928338" y="2575282"/>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
        <p:nvSpPr>
          <p:cNvPr id="8" name="TextBox 7">
            <a:extLst>
              <a:ext uri="{FF2B5EF4-FFF2-40B4-BE49-F238E27FC236}">
                <a16:creationId xmlns:a16="http://schemas.microsoft.com/office/drawing/2014/main" id="{EA909DC3-12E6-D6CF-6D7B-6DC9274573EE}"/>
              </a:ext>
            </a:extLst>
          </p:cNvPr>
          <p:cNvSpPr txBox="1"/>
          <p:nvPr/>
        </p:nvSpPr>
        <p:spPr>
          <a:xfrm>
            <a:off x="6928338" y="2367085"/>
            <a:ext cx="861645" cy="108102"/>
          </a:xfrm>
          <a:prstGeom prst="rect">
            <a:avLst/>
          </a:prstGeom>
          <a:noFill/>
          <a:ln w="19050" cap="rnd">
            <a:solidFill>
              <a:srgbClr val="E71C57"/>
            </a:solid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rgbClr val="575757"/>
              </a:solidFill>
            </a:endParaRPr>
          </a:p>
        </p:txBody>
      </p:sp>
    </p:spTree>
    <p:extLst>
      <p:ext uri="{BB962C8B-B14F-4D97-AF65-F5344CB8AC3E}">
        <p14:creationId xmlns:p14="http://schemas.microsoft.com/office/powerpoint/2010/main" val="111878788"/>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E4P_STYLE_ID" val="39dcc26a-7131-49f4-a9eb-1c0521500c03"/>
  <p:tag name="THINKCELLPRESENTATIONDONOTDELETE" val="&lt;?xml version=&quot;1.0&quot; encoding=&quot;UTF-16&quot; standalone=&quot;yes&quot;?&gt;&lt;root reqver=&quot;23045&quot;&gt;&lt;version val=&quot;2418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EE4P_MASTERWIZARD_DRAFT" val="0"/>
  <p:tag name="EE4P_LANGUAGE_ID" val="1033"/>
  <p:tag name="EE4P_MASTERWIZARD_MARGINS" val="0"/>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33.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3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37.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38.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3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4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5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6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67.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6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0.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heme/theme1.xml><?xml version="1.0" encoding="utf-8"?>
<a:theme xmlns:a="http://schemas.openxmlformats.org/drawingml/2006/main" name="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_16x9.potx" id="{F1417891-ADEE-4A5A-84BF-A61365689D8D}" vid="{7D249777-7FCF-437A-B862-D77B0EF45DB4}"/>
    </a:ext>
  </a:extLst>
</a:theme>
</file>

<file path=ppt/theme/theme2.xml><?xml version="1.0" encoding="utf-8"?>
<a:theme xmlns:a="http://schemas.openxmlformats.org/drawingml/2006/main" name="Office Theme">
  <a:themeElements>
    <a:clrScheme name="BCG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E3558"/>
      </a:hlink>
      <a:folHlink>
        <a:srgbClr val="670F31"/>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CG Colors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FC77E"/>
      </a:hlink>
      <a:folHlink>
        <a:srgbClr val="03522D"/>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407</TotalTime>
  <Words>377</Words>
  <Application>Microsoft Office PowerPoint</Application>
  <PresentationFormat>Widescreen</PresentationFormat>
  <Paragraphs>45</Paragraphs>
  <Slides>12</Slides>
  <Notes>1</Notes>
  <HiddenSlides>0</HiddenSlides>
  <MMClips>2</MMClips>
  <ScaleCrop>false</ScaleCrop>
  <HeadingPairs>
    <vt:vector size="10"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12</vt:i4>
      </vt:variant>
      <vt:variant>
        <vt:lpstr>Custom Shows</vt:lpstr>
      </vt:variant>
      <vt:variant>
        <vt:i4>1</vt:i4>
      </vt:variant>
    </vt:vector>
  </HeadingPairs>
  <TitlesOfParts>
    <vt:vector size="17" baseType="lpstr">
      <vt:lpstr>Arial</vt:lpstr>
      <vt:lpstr>Trebuchet MS</vt:lpstr>
      <vt:lpstr>BCG Grid 16:9</vt:lpstr>
      <vt:lpstr>think-cell Slide</vt:lpstr>
      <vt:lpstr>PowerCo Customers Churn</vt:lpstr>
      <vt:lpstr>Executive summary</vt:lpstr>
      <vt:lpstr>PowerPoint Presentation</vt:lpstr>
      <vt:lpstr>Exploratory Data Analysis</vt:lpstr>
      <vt:lpstr>Feature Engineering and Modeling</vt:lpstr>
      <vt:lpstr>The bar graph shows the importance of features to the model prediction.</vt:lpstr>
      <vt:lpstr>The bar graph shows the importance of features to the model prediction.</vt:lpstr>
      <vt:lpstr>The bar graph shows the importance of features to the model prediction.</vt:lpstr>
      <vt:lpstr>The bar graph shows the importance of features to the model prediction.</vt:lpstr>
      <vt:lpstr>20% Discount Impact</vt:lpstr>
      <vt:lpstr>For the 20% discount, from 0 to 1 with the increment of 0.01, the difference between TP and FP is calculated to find the optimal point.</vt:lpstr>
      <vt:lpstr>PowerPoint Presentation</vt:lpstr>
      <vt:lpstr>Format Guide Workshop</vt:lpstr>
    </vt:vector>
  </TitlesOfParts>
  <Company>The Boston Consulting 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The Boston Consulting Group</dc:creator>
  <cp:lastModifiedBy>Tống Khánh Linh</cp:lastModifiedBy>
  <cp:revision>455</cp:revision>
  <cp:lastPrinted>2016-04-06T18:59:25Z</cp:lastPrinted>
  <dcterms:created xsi:type="dcterms:W3CDTF">2016-11-04T11:46:04Z</dcterms:created>
  <dcterms:modified xsi:type="dcterms:W3CDTF">2023-08-06T02:01:01Z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Grid Format</vt:lpwstr>
  </property>
  <property fmtid="{D5CDD505-2E9C-101B-9397-08002B2CF9AE}" pid="3" name="NXPowerLiteLastOptimized">
    <vt:lpwstr>488649</vt:lpwstr>
  </property>
  <property fmtid="{D5CDD505-2E9C-101B-9397-08002B2CF9AE}" pid="4" name="NXPowerLiteSettings">
    <vt:lpwstr>87000AA0054001</vt:lpwstr>
  </property>
  <property fmtid="{D5CDD505-2E9C-101B-9397-08002B2CF9AE}" pid="5" name="NXPowerLiteVersion">
    <vt:lpwstr>D7.1.8</vt:lpwstr>
  </property>
  <property fmtid="{D5CDD505-2E9C-101B-9397-08002B2CF9AE}" pid="6" name="Template Name">
    <vt:lpwstr>16x9</vt:lpwstr>
  </property>
</Properties>
</file>

<file path=docProps/thumbnail.jpeg>
</file>